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9" roundtripDataSignature="AMtx7mgkjtpwrANoiXHX/40y8rGhkBXS0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30"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faaf93349b_2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faaf93349b_2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faaf93349b_2_1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faaf93349b_2_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faaf93349b_2_2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6" name="Google Shape;166;g2faaf93349b_2_2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2faaf93349b_2_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2faaf93349b_2_2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5" name="Google Shape;175;g2faaf93349b_2_2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2faaf93349b_1_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2faaf93349b_1_2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4" name="Google Shape;184;g2faaf93349b_1_2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faaf93349b_1_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faaf93349b_1_3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g2faaf93349b_1_3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2faaf93349b_1_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2faaf93349b_1_3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2" name="Google Shape;202;g2faaf93349b_1_3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faaf93349b_2_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faaf93349b_2_4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1" name="Google Shape;211;g2faaf93349b_2_4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faaf93349b_1_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faaf93349b_1_4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0" name="Google Shape;220;g2faaf93349b_1_4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faaf93349b_1_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faaf93349b_1_6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9" name="Google Shape;229;g2faaf93349b_1_6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2faaf93349b_2_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2faaf93349b_2_6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9" name="Google Shape;239;g2faaf93349b_2_6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3" name="Google Shape;9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2faaf93349b_2_7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2faaf93349b_2_7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9" name="Google Shape;249;g2faaf93349b_2_7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2faaf93349b_2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2faaf93349b_2_7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9" name="Google Shape;259;g2faaf93349b_2_7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2faaf93349b_1_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2faaf93349b_1_5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9" name="Google Shape;269;g2faaf93349b_1_5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2faaf93349b_1_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2faaf93349b_1_7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7" name="Google Shape;277;g2faaf93349b_1_7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2faaf93349b_1_7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2faaf93349b_1_7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6" name="Google Shape;286;g2faaf93349b_1_7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24</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0" name="Google Shape;10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faaf93349b_2_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faaf93349b_2_1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7" name="Google Shape;117;g2faaf93349b_2_1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 name="Google Shape;124;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2" name="Google Shape;13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9" name="Google Shape;13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4"/>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4"/>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23"/>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4"/>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24"/>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
        <p:cNvGrpSpPr/>
        <p:nvPr/>
      </p:nvGrpSpPr>
      <p:grpSpPr>
        <a:xfrm>
          <a:off x="0" y="0"/>
          <a:ext cx="0" cy="0"/>
          <a:chOff x="0" y="0"/>
          <a:chExt cx="0" cy="0"/>
        </a:xfrm>
      </p:grpSpPr>
      <p:sp>
        <p:nvSpPr>
          <p:cNvPr id="28" name="Google Shape;28;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1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1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4" name="Google Shape;34;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1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1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1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1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7" name="Google Shape;47;p1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1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1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2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21"/>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21"/>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2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22"/>
          <p:cNvSpPr>
            <a:spLocks noGrp="1"/>
          </p:cNvSpPr>
          <p:nvPr>
            <p:ph type="pic" idx="2"/>
          </p:nvPr>
        </p:nvSpPr>
        <p:spPr>
          <a:xfrm>
            <a:off x="5183188" y="987425"/>
            <a:ext cx="6172200" cy="4873625"/>
          </a:xfrm>
          <a:prstGeom prst="rect">
            <a:avLst/>
          </a:prstGeom>
          <a:noFill/>
          <a:ln>
            <a:noFill/>
          </a:ln>
        </p:spPr>
      </p:sp>
      <p:sp>
        <p:nvSpPr>
          <p:cNvPr id="68" name="Google Shape;68;p22"/>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3.xml"/><Relationship Id="rId5" Type="http://schemas.openxmlformats.org/officeDocument/2006/relationships/image" Target="../media/image22.png"/><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txBox="1">
            <a:spLocks noGrp="1"/>
          </p:cNvSpPr>
          <p:nvPr>
            <p:ph type="subTitle" idx="1"/>
          </p:nvPr>
        </p:nvSpPr>
        <p:spPr>
          <a:xfrm>
            <a:off x="234891" y="201335"/>
            <a:ext cx="11895589" cy="6543413"/>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endParaRPr dirty="0"/>
          </a:p>
          <a:p>
            <a:pPr marL="0" lvl="0" indent="0" algn="ctr" rtl="0">
              <a:lnSpc>
                <a:spcPct val="90000"/>
              </a:lnSpc>
              <a:spcBef>
                <a:spcPts val="1000"/>
              </a:spcBef>
              <a:spcAft>
                <a:spcPts val="0"/>
              </a:spcAft>
              <a:buClr>
                <a:schemeClr val="dk1"/>
              </a:buClr>
              <a:buSzPts val="2400"/>
              <a:buNone/>
            </a:pPr>
            <a:r>
              <a:rPr lang="en-US" b="1" dirty="0">
                <a:latin typeface="Times New Roman"/>
                <a:ea typeface="Times New Roman"/>
                <a:cs typeface="Times New Roman"/>
                <a:sym typeface="Times New Roman"/>
              </a:rPr>
              <a:t>PANIMALAR ENGINEERING COLLEGE </a:t>
            </a:r>
            <a:endParaRPr dirty="0"/>
          </a:p>
          <a:p>
            <a:pPr marL="0" lvl="0" indent="0" algn="ctr" rtl="0">
              <a:lnSpc>
                <a:spcPct val="90000"/>
              </a:lnSpc>
              <a:spcBef>
                <a:spcPts val="1000"/>
              </a:spcBef>
              <a:spcAft>
                <a:spcPts val="0"/>
              </a:spcAft>
              <a:buClr>
                <a:schemeClr val="dk1"/>
              </a:buClr>
              <a:buSzPts val="2400"/>
              <a:buNone/>
            </a:pPr>
            <a:r>
              <a:rPr lang="en-US" b="1" dirty="0">
                <a:latin typeface="Times New Roman"/>
                <a:ea typeface="Times New Roman"/>
                <a:cs typeface="Times New Roman"/>
                <a:sym typeface="Times New Roman"/>
              </a:rPr>
              <a:t>B.E. COMPUTER SCIENCE AND ENGINEERING</a:t>
            </a:r>
            <a:endParaRPr dirty="0"/>
          </a:p>
          <a:p>
            <a:pPr marL="0" lvl="0" indent="0" algn="ctr" rtl="0">
              <a:lnSpc>
                <a:spcPct val="90000"/>
              </a:lnSpc>
              <a:spcBef>
                <a:spcPts val="1000"/>
              </a:spcBef>
              <a:spcAft>
                <a:spcPts val="0"/>
              </a:spcAft>
              <a:buClr>
                <a:schemeClr val="dk1"/>
              </a:buClr>
              <a:buSzPts val="2400"/>
              <a:buNone/>
            </a:pPr>
            <a:r>
              <a:rPr lang="en-US" dirty="0">
                <a:latin typeface="Times New Roman"/>
                <a:ea typeface="Times New Roman"/>
                <a:cs typeface="Times New Roman"/>
                <a:sym typeface="Times New Roman"/>
              </a:rPr>
              <a:t>21CS1512 – SOCIALLY RELEVANT MINI PROJECT</a:t>
            </a:r>
            <a:endParaRPr dirty="0"/>
          </a:p>
          <a:p>
            <a:pPr marL="0" lvl="0" indent="0" algn="ctr" rtl="0">
              <a:lnSpc>
                <a:spcPct val="90000"/>
              </a:lnSpc>
              <a:spcBef>
                <a:spcPts val="1000"/>
              </a:spcBef>
              <a:spcAft>
                <a:spcPts val="0"/>
              </a:spcAft>
              <a:buClr>
                <a:schemeClr val="dk1"/>
              </a:buClr>
              <a:buSzPts val="2400"/>
              <a:buNone/>
            </a:pPr>
            <a:endParaRPr dirty="0"/>
          </a:p>
          <a:p>
            <a:pPr marL="0" lvl="0" indent="0" algn="ctr" rtl="0">
              <a:lnSpc>
                <a:spcPct val="90000"/>
              </a:lnSpc>
              <a:spcBef>
                <a:spcPts val="1000"/>
              </a:spcBef>
              <a:spcAft>
                <a:spcPts val="0"/>
              </a:spcAft>
              <a:buClr>
                <a:schemeClr val="dk1"/>
              </a:buClr>
              <a:buSzPts val="2000"/>
              <a:buNone/>
            </a:pPr>
            <a:endParaRPr sz="2000" dirty="0"/>
          </a:p>
          <a:p>
            <a:pPr marL="0" lvl="0" indent="0" algn="ctr" rtl="0">
              <a:lnSpc>
                <a:spcPct val="90000"/>
              </a:lnSpc>
              <a:spcBef>
                <a:spcPts val="1000"/>
              </a:spcBef>
              <a:spcAft>
                <a:spcPts val="0"/>
              </a:spcAft>
              <a:buClr>
                <a:schemeClr val="dk1"/>
              </a:buClr>
              <a:buSzPts val="2000"/>
              <a:buNone/>
            </a:pPr>
            <a:r>
              <a:rPr lang="en-US" sz="2000" dirty="0">
                <a:latin typeface="Times New Roman"/>
                <a:ea typeface="Times New Roman"/>
                <a:cs typeface="Times New Roman"/>
                <a:sym typeface="Times New Roman"/>
              </a:rPr>
              <a:t>DOMAIN: Mobile Application Development.</a:t>
            </a:r>
            <a:endParaRPr dirty="0"/>
          </a:p>
          <a:p>
            <a:pPr marL="0" lvl="0" indent="0" algn="ctr" rtl="0">
              <a:lnSpc>
                <a:spcPct val="90000"/>
              </a:lnSpc>
              <a:spcBef>
                <a:spcPts val="1000"/>
              </a:spcBef>
              <a:spcAft>
                <a:spcPts val="0"/>
              </a:spcAft>
              <a:buClr>
                <a:schemeClr val="dk1"/>
              </a:buClr>
              <a:buSzPts val="2000"/>
              <a:buNone/>
            </a:pPr>
            <a:r>
              <a:rPr lang="en-US" sz="2000" dirty="0">
                <a:latin typeface="Times New Roman"/>
                <a:ea typeface="Times New Roman"/>
                <a:cs typeface="Times New Roman"/>
                <a:sym typeface="Times New Roman"/>
              </a:rPr>
              <a:t>TITLE: </a:t>
            </a:r>
            <a:r>
              <a:rPr lang="en-US" sz="2000" b="1" dirty="0">
                <a:latin typeface="Times New Roman"/>
                <a:ea typeface="Times New Roman"/>
                <a:cs typeface="Times New Roman"/>
                <a:sym typeface="Times New Roman"/>
              </a:rPr>
              <a:t>SENTRIX</a:t>
            </a:r>
            <a:r>
              <a:rPr lang="en-US" sz="2000" dirty="0">
                <a:latin typeface="Times New Roman"/>
                <a:ea typeface="Times New Roman"/>
                <a:cs typeface="Times New Roman"/>
                <a:sym typeface="Times New Roman"/>
              </a:rPr>
              <a:t> : Enhancing Public Safety Through Crime Analytics.</a:t>
            </a:r>
            <a:endParaRPr dirty="0"/>
          </a:p>
          <a:p>
            <a:pPr marL="0" lvl="0" indent="0" algn="ctr" rtl="0">
              <a:lnSpc>
                <a:spcPct val="90000"/>
              </a:lnSpc>
              <a:spcBef>
                <a:spcPts val="1000"/>
              </a:spcBef>
              <a:spcAft>
                <a:spcPts val="0"/>
              </a:spcAft>
              <a:buClr>
                <a:schemeClr val="dk1"/>
              </a:buClr>
              <a:buSzPts val="2400"/>
              <a:buNone/>
            </a:pPr>
            <a:endParaRPr dirty="0"/>
          </a:p>
          <a:p>
            <a:pPr marL="0" lvl="0" indent="0" algn="ctr" rtl="0">
              <a:lnSpc>
                <a:spcPct val="90000"/>
              </a:lnSpc>
              <a:spcBef>
                <a:spcPts val="1000"/>
              </a:spcBef>
              <a:spcAft>
                <a:spcPts val="0"/>
              </a:spcAft>
              <a:buClr>
                <a:schemeClr val="dk1"/>
              </a:buClr>
              <a:buSzPts val="2000"/>
              <a:buNone/>
            </a:pPr>
            <a:r>
              <a:rPr lang="en-US" sz="2000" dirty="0">
                <a:latin typeface="Times New Roman"/>
                <a:ea typeface="Times New Roman"/>
                <a:cs typeface="Times New Roman"/>
                <a:sym typeface="Times New Roman"/>
              </a:rPr>
              <a:t>                                                                                                                  By: </a:t>
            </a:r>
            <a:endParaRPr dirty="0"/>
          </a:p>
          <a:p>
            <a:pPr marL="0" lvl="0" indent="0" algn="ctr" rtl="0">
              <a:lnSpc>
                <a:spcPct val="90000"/>
              </a:lnSpc>
              <a:spcBef>
                <a:spcPts val="1000"/>
              </a:spcBef>
              <a:spcAft>
                <a:spcPts val="0"/>
              </a:spcAft>
              <a:buClr>
                <a:schemeClr val="dk1"/>
              </a:buClr>
              <a:buSzPts val="2000"/>
              <a:buNone/>
            </a:pPr>
            <a:r>
              <a:rPr lang="en-US" sz="2000" dirty="0">
                <a:latin typeface="Times New Roman"/>
                <a:ea typeface="Times New Roman"/>
                <a:cs typeface="Times New Roman"/>
                <a:sym typeface="Times New Roman"/>
              </a:rPr>
              <a:t>                                                                                                                         </a:t>
            </a:r>
            <a:r>
              <a:rPr lang="en-US" sz="2000" dirty="0" err="1">
                <a:latin typeface="Times New Roman"/>
                <a:ea typeface="Times New Roman"/>
                <a:cs typeface="Times New Roman"/>
                <a:sym typeface="Times New Roman"/>
              </a:rPr>
              <a:t>Sarupriya</a:t>
            </a:r>
            <a:r>
              <a:rPr lang="en-US" sz="2000" dirty="0">
                <a:latin typeface="Times New Roman"/>
                <a:ea typeface="Times New Roman"/>
                <a:cs typeface="Times New Roman"/>
                <a:sym typeface="Times New Roman"/>
              </a:rPr>
              <a:t> P [Reg No:211422104441]</a:t>
            </a:r>
            <a:endParaRPr dirty="0"/>
          </a:p>
          <a:p>
            <a:pPr marL="0" lvl="0" indent="0" algn="ctr" rtl="0">
              <a:lnSpc>
                <a:spcPct val="90000"/>
              </a:lnSpc>
              <a:spcBef>
                <a:spcPts val="1000"/>
              </a:spcBef>
              <a:spcAft>
                <a:spcPts val="0"/>
              </a:spcAft>
              <a:buClr>
                <a:schemeClr val="dk1"/>
              </a:buClr>
              <a:buSzPts val="2000"/>
              <a:buNone/>
            </a:pPr>
            <a:r>
              <a:rPr lang="en-US" sz="2000" dirty="0">
                <a:latin typeface="Times New Roman"/>
                <a:ea typeface="Times New Roman"/>
                <a:cs typeface="Times New Roman"/>
                <a:sym typeface="Times New Roman"/>
              </a:rPr>
              <a:t>                                                                                                                       Revathi K [Reg No:211422104394]</a:t>
            </a:r>
            <a:endParaRPr dirty="0"/>
          </a:p>
          <a:p>
            <a:pPr marL="0" lvl="0" indent="0" algn="ctr" rtl="0">
              <a:lnSpc>
                <a:spcPct val="90000"/>
              </a:lnSpc>
              <a:spcBef>
                <a:spcPts val="1000"/>
              </a:spcBef>
              <a:spcAft>
                <a:spcPts val="0"/>
              </a:spcAft>
              <a:buClr>
                <a:schemeClr val="dk1"/>
              </a:buClr>
              <a:buSzPts val="2000"/>
              <a:buNone/>
            </a:pPr>
            <a:r>
              <a:rPr lang="en-US" sz="2000" dirty="0">
                <a:latin typeface="Times New Roman"/>
                <a:ea typeface="Times New Roman"/>
                <a:cs typeface="Times New Roman"/>
                <a:sym typeface="Times New Roman"/>
              </a:rPr>
              <a:t>                                                                                                                 CSE  III – C</a:t>
            </a:r>
            <a:endParaRPr dirty="0"/>
          </a:p>
          <a:p>
            <a:pPr marL="0" lvl="0" indent="0" algn="ctr" rtl="0">
              <a:lnSpc>
                <a:spcPct val="90000"/>
              </a:lnSpc>
              <a:spcBef>
                <a:spcPts val="1000"/>
              </a:spcBef>
              <a:spcAft>
                <a:spcPts val="0"/>
              </a:spcAft>
              <a:buClr>
                <a:schemeClr val="dk1"/>
              </a:buClr>
              <a:buSzPts val="2000"/>
              <a:buNone/>
            </a:pPr>
            <a:r>
              <a:rPr lang="en-US" sz="2000" dirty="0">
                <a:latin typeface="Times New Roman"/>
                <a:ea typeface="Times New Roman"/>
                <a:cs typeface="Times New Roman"/>
                <a:sym typeface="Times New Roman"/>
              </a:rPr>
              <a:t>                                                                                                                       Mentor: Dr. </a:t>
            </a:r>
            <a:r>
              <a:rPr lang="en-US" sz="2000" dirty="0" err="1">
                <a:latin typeface="Times New Roman"/>
                <a:ea typeface="Times New Roman"/>
                <a:cs typeface="Times New Roman"/>
                <a:sym typeface="Times New Roman"/>
              </a:rPr>
              <a:t>M.S.Vinmathi</a:t>
            </a:r>
            <a:endParaRPr sz="2000" dirty="0">
              <a:latin typeface="Times New Roman"/>
              <a:ea typeface="Times New Roman"/>
              <a:cs typeface="Times New Roman"/>
              <a:sym typeface="Times New Roman"/>
            </a:endParaRPr>
          </a:p>
          <a:p>
            <a:pPr marL="0" lvl="0" indent="0" algn="ctr" rtl="0">
              <a:lnSpc>
                <a:spcPct val="90000"/>
              </a:lnSpc>
              <a:spcBef>
                <a:spcPts val="1000"/>
              </a:spcBef>
              <a:spcAft>
                <a:spcPts val="0"/>
              </a:spcAft>
              <a:buClr>
                <a:schemeClr val="dk1"/>
              </a:buClr>
              <a:buSzPts val="2400"/>
              <a:buNone/>
            </a:pPr>
            <a:endParaRPr dirty="0"/>
          </a:p>
        </p:txBody>
      </p:sp>
      <p:sp>
        <p:nvSpPr>
          <p:cNvPr id="89" name="Google Shape;89;p1"/>
          <p:cNvSpPr/>
          <p:nvPr/>
        </p:nvSpPr>
        <p:spPr>
          <a:xfrm>
            <a:off x="234891" y="201335"/>
            <a:ext cx="11778144" cy="6442746"/>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0" name="Google Shape;90;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g2faaf93349b_2_11"/>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pic>
        <p:nvPicPr>
          <p:cNvPr id="160" name="Google Shape;160;g2faaf93349b_2_11"/>
          <p:cNvPicPr preferRelativeResize="0"/>
          <p:nvPr/>
        </p:nvPicPr>
        <p:blipFill>
          <a:blip r:embed="rId3">
            <a:alphaModFix/>
          </a:blip>
          <a:stretch>
            <a:fillRect/>
          </a:stretch>
        </p:blipFill>
        <p:spPr>
          <a:xfrm>
            <a:off x="1467325" y="211300"/>
            <a:ext cx="9610049" cy="6363401"/>
          </a:xfrm>
          <a:prstGeom prst="rect">
            <a:avLst/>
          </a:prstGeom>
          <a:noFill/>
          <a:ln>
            <a:noFill/>
          </a:ln>
        </p:spPr>
      </p:pic>
      <p:sp>
        <p:nvSpPr>
          <p:cNvPr id="161" name="Google Shape;161;g2faaf93349b_2_11"/>
          <p:cNvSpPr txBox="1"/>
          <p:nvPr/>
        </p:nvSpPr>
        <p:spPr>
          <a:xfrm>
            <a:off x="599875" y="536525"/>
            <a:ext cx="3861000" cy="64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200" b="1" u="sng">
                <a:solidFill>
                  <a:schemeClr val="dk1"/>
                </a:solidFill>
                <a:latin typeface="Times New Roman"/>
                <a:ea typeface="Times New Roman"/>
                <a:cs typeface="Times New Roman"/>
                <a:sym typeface="Times New Roman"/>
              </a:rPr>
              <a:t>CLASS DIAGRAM</a:t>
            </a:r>
            <a:endParaRPr sz="3200" b="1" u="sng">
              <a:solidFill>
                <a:schemeClr val="dk1"/>
              </a:solidFill>
              <a:latin typeface="Times New Roman"/>
              <a:ea typeface="Times New Roman"/>
              <a:cs typeface="Times New Roman"/>
              <a:sym typeface="Times New Roman"/>
            </a:endParaRPr>
          </a:p>
        </p:txBody>
      </p:sp>
      <p:sp>
        <p:nvSpPr>
          <p:cNvPr id="162" name="Google Shape;162;g2faaf93349b_2_11"/>
          <p:cNvSpPr/>
          <p:nvPr/>
        </p:nvSpPr>
        <p:spPr>
          <a:xfrm>
            <a:off x="206991" y="207610"/>
            <a:ext cx="11778000" cy="6442800"/>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g2faaf93349b_2_24"/>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11</a:t>
            </a:fld>
            <a:endParaRPr/>
          </a:p>
        </p:txBody>
      </p:sp>
      <p:sp>
        <p:nvSpPr>
          <p:cNvPr id="169" name="Google Shape;169;g2faaf93349b_2_24"/>
          <p:cNvSpPr txBox="1"/>
          <p:nvPr/>
        </p:nvSpPr>
        <p:spPr>
          <a:xfrm>
            <a:off x="493250" y="363050"/>
            <a:ext cx="9705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b="1" u="sng">
                <a:solidFill>
                  <a:schemeClr val="dk1"/>
                </a:solidFill>
                <a:latin typeface="Times New Roman"/>
                <a:ea typeface="Times New Roman"/>
                <a:cs typeface="Times New Roman"/>
                <a:sym typeface="Times New Roman"/>
              </a:rPr>
              <a:t>SEQUENCE DIAGRAM :</a:t>
            </a:r>
            <a:endParaRPr sz="3200" b="1" u="sng">
              <a:solidFill>
                <a:schemeClr val="dk1"/>
              </a:solidFill>
              <a:latin typeface="Times New Roman"/>
              <a:ea typeface="Times New Roman"/>
              <a:cs typeface="Times New Roman"/>
              <a:sym typeface="Times New Roman"/>
            </a:endParaRPr>
          </a:p>
        </p:txBody>
      </p:sp>
      <p:pic>
        <p:nvPicPr>
          <p:cNvPr id="170" name="Google Shape;170;g2faaf93349b_2_24"/>
          <p:cNvPicPr preferRelativeResize="0"/>
          <p:nvPr/>
        </p:nvPicPr>
        <p:blipFill>
          <a:blip r:embed="rId3">
            <a:alphaModFix/>
          </a:blip>
          <a:stretch>
            <a:fillRect/>
          </a:stretch>
        </p:blipFill>
        <p:spPr>
          <a:xfrm>
            <a:off x="678600" y="1467500"/>
            <a:ext cx="11133326" cy="4961599"/>
          </a:xfrm>
          <a:prstGeom prst="rect">
            <a:avLst/>
          </a:prstGeom>
          <a:noFill/>
          <a:ln>
            <a:noFill/>
          </a:ln>
        </p:spPr>
      </p:pic>
      <p:sp>
        <p:nvSpPr>
          <p:cNvPr id="171" name="Google Shape;171;g2faaf93349b_2_24"/>
          <p:cNvSpPr/>
          <p:nvPr/>
        </p:nvSpPr>
        <p:spPr>
          <a:xfrm>
            <a:off x="207000" y="230700"/>
            <a:ext cx="11778000" cy="6396600"/>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g2faaf93349b_2_29"/>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12</a:t>
            </a:fld>
            <a:endParaRPr/>
          </a:p>
        </p:txBody>
      </p:sp>
      <p:sp>
        <p:nvSpPr>
          <p:cNvPr id="178" name="Google Shape;178;g2faaf93349b_2_29"/>
          <p:cNvSpPr txBox="1"/>
          <p:nvPr/>
        </p:nvSpPr>
        <p:spPr>
          <a:xfrm>
            <a:off x="392150" y="346200"/>
            <a:ext cx="9705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b="1" u="sng">
                <a:solidFill>
                  <a:schemeClr val="dk1"/>
                </a:solidFill>
                <a:latin typeface="Times New Roman"/>
                <a:ea typeface="Times New Roman"/>
                <a:cs typeface="Times New Roman"/>
                <a:sym typeface="Times New Roman"/>
              </a:rPr>
              <a:t>STATECHART DIAGRAM :</a:t>
            </a:r>
            <a:endParaRPr sz="3200" b="1" u="sng">
              <a:solidFill>
                <a:schemeClr val="dk1"/>
              </a:solidFill>
              <a:latin typeface="Times New Roman"/>
              <a:ea typeface="Times New Roman"/>
              <a:cs typeface="Times New Roman"/>
              <a:sym typeface="Times New Roman"/>
            </a:endParaRPr>
          </a:p>
        </p:txBody>
      </p:sp>
      <p:pic>
        <p:nvPicPr>
          <p:cNvPr id="179" name="Google Shape;179;g2faaf93349b_2_29"/>
          <p:cNvPicPr preferRelativeResize="0"/>
          <p:nvPr/>
        </p:nvPicPr>
        <p:blipFill>
          <a:blip r:embed="rId3">
            <a:alphaModFix/>
          </a:blip>
          <a:stretch>
            <a:fillRect/>
          </a:stretch>
        </p:blipFill>
        <p:spPr>
          <a:xfrm>
            <a:off x="392150" y="1259950"/>
            <a:ext cx="11272726" cy="5096399"/>
          </a:xfrm>
          <a:prstGeom prst="rect">
            <a:avLst/>
          </a:prstGeom>
          <a:noFill/>
          <a:ln>
            <a:noFill/>
          </a:ln>
        </p:spPr>
      </p:pic>
      <p:sp>
        <p:nvSpPr>
          <p:cNvPr id="180" name="Google Shape;180;g2faaf93349b_2_29"/>
          <p:cNvSpPr/>
          <p:nvPr/>
        </p:nvSpPr>
        <p:spPr>
          <a:xfrm>
            <a:off x="206991" y="207610"/>
            <a:ext cx="11778000" cy="6442800"/>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g2faaf93349b_1_23"/>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13</a:t>
            </a:fld>
            <a:endParaRPr/>
          </a:p>
        </p:txBody>
      </p:sp>
      <p:sp>
        <p:nvSpPr>
          <p:cNvPr id="187" name="Google Shape;187;g2faaf93349b_1_23"/>
          <p:cNvSpPr txBox="1"/>
          <p:nvPr/>
        </p:nvSpPr>
        <p:spPr>
          <a:xfrm>
            <a:off x="358425" y="379900"/>
            <a:ext cx="9705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b="1" u="sng">
                <a:solidFill>
                  <a:schemeClr val="dk1"/>
                </a:solidFill>
                <a:latin typeface="Times New Roman"/>
                <a:ea typeface="Times New Roman"/>
                <a:cs typeface="Times New Roman"/>
                <a:sym typeface="Times New Roman"/>
              </a:rPr>
              <a:t>ACTIVITY DIAGRAM : </a:t>
            </a:r>
            <a:endParaRPr sz="3200" b="1" u="sng">
              <a:solidFill>
                <a:schemeClr val="dk1"/>
              </a:solidFill>
              <a:latin typeface="Times New Roman"/>
              <a:ea typeface="Times New Roman"/>
              <a:cs typeface="Times New Roman"/>
              <a:sym typeface="Times New Roman"/>
            </a:endParaRPr>
          </a:p>
        </p:txBody>
      </p:sp>
      <p:pic>
        <p:nvPicPr>
          <p:cNvPr id="188" name="Google Shape;188;g2faaf93349b_1_23"/>
          <p:cNvPicPr preferRelativeResize="0"/>
          <p:nvPr/>
        </p:nvPicPr>
        <p:blipFill>
          <a:blip r:embed="rId3">
            <a:alphaModFix/>
          </a:blip>
          <a:stretch>
            <a:fillRect/>
          </a:stretch>
        </p:blipFill>
        <p:spPr>
          <a:xfrm>
            <a:off x="1569400" y="961750"/>
            <a:ext cx="9370925" cy="5510900"/>
          </a:xfrm>
          <a:prstGeom prst="rect">
            <a:avLst/>
          </a:prstGeom>
          <a:noFill/>
          <a:ln>
            <a:noFill/>
          </a:ln>
        </p:spPr>
      </p:pic>
      <p:sp>
        <p:nvSpPr>
          <p:cNvPr id="189" name="Google Shape;189;g2faaf93349b_1_23"/>
          <p:cNvSpPr/>
          <p:nvPr/>
        </p:nvSpPr>
        <p:spPr>
          <a:xfrm>
            <a:off x="206991" y="207610"/>
            <a:ext cx="11778000" cy="6442800"/>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2faaf93349b_1_31"/>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sp>
        <p:nvSpPr>
          <p:cNvPr id="196" name="Google Shape;196;g2faaf93349b_1_31"/>
          <p:cNvSpPr txBox="1"/>
          <p:nvPr/>
        </p:nvSpPr>
        <p:spPr>
          <a:xfrm>
            <a:off x="409000" y="396750"/>
            <a:ext cx="97056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b="1" u="sng">
                <a:solidFill>
                  <a:schemeClr val="dk1"/>
                </a:solidFill>
                <a:latin typeface="Times New Roman"/>
                <a:ea typeface="Times New Roman"/>
                <a:cs typeface="Times New Roman"/>
                <a:sym typeface="Times New Roman"/>
              </a:rPr>
              <a:t>DATA FLOW DIAGRAMS</a:t>
            </a:r>
            <a:endParaRPr sz="3200" b="1" u="sng">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sz="3200" b="1" u="sng">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en-US" sz="3200" b="1" u="sng">
                <a:solidFill>
                  <a:schemeClr val="dk1"/>
                </a:solidFill>
                <a:latin typeface="Times New Roman"/>
                <a:ea typeface="Times New Roman"/>
                <a:cs typeface="Times New Roman"/>
                <a:sym typeface="Times New Roman"/>
              </a:rPr>
              <a:t> DATA FLOW DIAGRAM LEVEL 0</a:t>
            </a:r>
            <a:endParaRPr sz="3200" b="1" u="sng">
              <a:solidFill>
                <a:schemeClr val="dk1"/>
              </a:solidFill>
              <a:latin typeface="Times New Roman"/>
              <a:ea typeface="Times New Roman"/>
              <a:cs typeface="Times New Roman"/>
              <a:sym typeface="Times New Roman"/>
            </a:endParaRPr>
          </a:p>
        </p:txBody>
      </p:sp>
      <p:pic>
        <p:nvPicPr>
          <p:cNvPr id="197" name="Google Shape;197;g2faaf93349b_1_31"/>
          <p:cNvPicPr preferRelativeResize="0"/>
          <p:nvPr/>
        </p:nvPicPr>
        <p:blipFill>
          <a:blip r:embed="rId3">
            <a:alphaModFix/>
          </a:blip>
          <a:stretch>
            <a:fillRect/>
          </a:stretch>
        </p:blipFill>
        <p:spPr>
          <a:xfrm>
            <a:off x="1457325" y="2733800"/>
            <a:ext cx="9277350" cy="2257425"/>
          </a:xfrm>
          <a:prstGeom prst="rect">
            <a:avLst/>
          </a:prstGeom>
          <a:noFill/>
          <a:ln>
            <a:noFill/>
          </a:ln>
        </p:spPr>
      </p:pic>
      <p:sp>
        <p:nvSpPr>
          <p:cNvPr id="198" name="Google Shape;198;g2faaf93349b_1_31"/>
          <p:cNvSpPr/>
          <p:nvPr/>
        </p:nvSpPr>
        <p:spPr>
          <a:xfrm>
            <a:off x="206991" y="207610"/>
            <a:ext cx="11778000" cy="6442800"/>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g2faaf93349b_1_39"/>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15</a:t>
            </a:fld>
            <a:endParaRPr/>
          </a:p>
        </p:txBody>
      </p:sp>
      <p:sp>
        <p:nvSpPr>
          <p:cNvPr id="205" name="Google Shape;205;g2faaf93349b_1_39"/>
          <p:cNvSpPr txBox="1"/>
          <p:nvPr/>
        </p:nvSpPr>
        <p:spPr>
          <a:xfrm>
            <a:off x="341600" y="464150"/>
            <a:ext cx="9705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b="1" u="sng">
                <a:solidFill>
                  <a:schemeClr val="dk1"/>
                </a:solidFill>
                <a:latin typeface="Times New Roman"/>
                <a:ea typeface="Times New Roman"/>
                <a:cs typeface="Times New Roman"/>
                <a:sym typeface="Times New Roman"/>
              </a:rPr>
              <a:t>DATA FLOW DIAGRAM LEVEL 1</a:t>
            </a:r>
            <a:endParaRPr sz="3200" b="1" u="sng">
              <a:solidFill>
                <a:schemeClr val="dk1"/>
              </a:solidFill>
              <a:latin typeface="Times New Roman"/>
              <a:ea typeface="Times New Roman"/>
              <a:cs typeface="Times New Roman"/>
              <a:sym typeface="Times New Roman"/>
            </a:endParaRPr>
          </a:p>
        </p:txBody>
      </p:sp>
      <p:pic>
        <p:nvPicPr>
          <p:cNvPr id="206" name="Google Shape;206;g2faaf93349b_1_39"/>
          <p:cNvPicPr preferRelativeResize="0"/>
          <p:nvPr/>
        </p:nvPicPr>
        <p:blipFill>
          <a:blip r:embed="rId3">
            <a:alphaModFix/>
          </a:blip>
          <a:stretch>
            <a:fillRect/>
          </a:stretch>
        </p:blipFill>
        <p:spPr>
          <a:xfrm>
            <a:off x="1129700" y="1728788"/>
            <a:ext cx="9686925" cy="3400425"/>
          </a:xfrm>
          <a:prstGeom prst="rect">
            <a:avLst/>
          </a:prstGeom>
          <a:noFill/>
          <a:ln>
            <a:noFill/>
          </a:ln>
        </p:spPr>
      </p:pic>
      <p:sp>
        <p:nvSpPr>
          <p:cNvPr id="207" name="Google Shape;207;g2faaf93349b_1_39"/>
          <p:cNvSpPr/>
          <p:nvPr/>
        </p:nvSpPr>
        <p:spPr>
          <a:xfrm>
            <a:off x="206991" y="207610"/>
            <a:ext cx="11778000" cy="6442800"/>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g2faaf93349b_2_45"/>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16</a:t>
            </a:fld>
            <a:endParaRPr/>
          </a:p>
        </p:txBody>
      </p:sp>
      <p:pic>
        <p:nvPicPr>
          <p:cNvPr id="214" name="Google Shape;214;g2faaf93349b_2_45"/>
          <p:cNvPicPr preferRelativeResize="0"/>
          <p:nvPr/>
        </p:nvPicPr>
        <p:blipFill rotWithShape="1">
          <a:blip r:embed="rId3">
            <a:alphaModFix/>
          </a:blip>
          <a:srcRect l="-1200" r="1199" b="-2469"/>
          <a:stretch/>
        </p:blipFill>
        <p:spPr>
          <a:xfrm>
            <a:off x="412775" y="951825"/>
            <a:ext cx="11447676" cy="5656899"/>
          </a:xfrm>
          <a:prstGeom prst="rect">
            <a:avLst/>
          </a:prstGeom>
          <a:noFill/>
          <a:ln>
            <a:noFill/>
          </a:ln>
        </p:spPr>
      </p:pic>
      <p:sp>
        <p:nvSpPr>
          <p:cNvPr id="215" name="Google Shape;215;g2faaf93349b_2_45"/>
          <p:cNvSpPr txBox="1"/>
          <p:nvPr/>
        </p:nvSpPr>
        <p:spPr>
          <a:xfrm>
            <a:off x="727100" y="485500"/>
            <a:ext cx="7824000" cy="54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200" b="1" u="sng">
                <a:solidFill>
                  <a:schemeClr val="dk1"/>
                </a:solidFill>
                <a:latin typeface="Times New Roman"/>
                <a:ea typeface="Times New Roman"/>
                <a:cs typeface="Times New Roman"/>
                <a:sym typeface="Times New Roman"/>
              </a:rPr>
              <a:t>DATA FLOW DIAGRAM LEVEL 2 </a:t>
            </a:r>
            <a:endParaRPr sz="3200" b="1" u="sng">
              <a:solidFill>
                <a:schemeClr val="dk1"/>
              </a:solidFill>
              <a:latin typeface="Times New Roman"/>
              <a:ea typeface="Times New Roman"/>
              <a:cs typeface="Times New Roman"/>
              <a:sym typeface="Times New Roman"/>
            </a:endParaRPr>
          </a:p>
        </p:txBody>
      </p:sp>
      <p:sp>
        <p:nvSpPr>
          <p:cNvPr id="216" name="Google Shape;216;g2faaf93349b_2_45"/>
          <p:cNvSpPr/>
          <p:nvPr/>
        </p:nvSpPr>
        <p:spPr>
          <a:xfrm>
            <a:off x="206991" y="207610"/>
            <a:ext cx="11778000" cy="6442800"/>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g2faaf93349b_1_47"/>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17</a:t>
            </a:fld>
            <a:endParaRPr/>
          </a:p>
        </p:txBody>
      </p:sp>
      <p:sp>
        <p:nvSpPr>
          <p:cNvPr id="223" name="Google Shape;223;g2faaf93349b_1_47"/>
          <p:cNvSpPr txBox="1"/>
          <p:nvPr/>
        </p:nvSpPr>
        <p:spPr>
          <a:xfrm>
            <a:off x="274200" y="396750"/>
            <a:ext cx="9705600" cy="692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300" b="1" u="sng">
                <a:solidFill>
                  <a:schemeClr val="dk1"/>
                </a:solidFill>
                <a:latin typeface="Times New Roman"/>
                <a:ea typeface="Times New Roman"/>
                <a:cs typeface="Times New Roman"/>
                <a:sym typeface="Times New Roman"/>
              </a:rPr>
              <a:t>ENTITY RELATIONSHIP DIAGRAM :</a:t>
            </a:r>
            <a:endParaRPr sz="3300" b="1" u="sng">
              <a:solidFill>
                <a:schemeClr val="dk1"/>
              </a:solidFill>
              <a:latin typeface="Times New Roman"/>
              <a:ea typeface="Times New Roman"/>
              <a:cs typeface="Times New Roman"/>
              <a:sym typeface="Times New Roman"/>
            </a:endParaRPr>
          </a:p>
        </p:txBody>
      </p:sp>
      <p:pic>
        <p:nvPicPr>
          <p:cNvPr id="224" name="Google Shape;224;g2faaf93349b_1_47"/>
          <p:cNvPicPr preferRelativeResize="0"/>
          <p:nvPr/>
        </p:nvPicPr>
        <p:blipFill>
          <a:blip r:embed="rId3">
            <a:alphaModFix/>
          </a:blip>
          <a:stretch>
            <a:fillRect/>
          </a:stretch>
        </p:blipFill>
        <p:spPr>
          <a:xfrm>
            <a:off x="1882475" y="1241850"/>
            <a:ext cx="8224852" cy="4962101"/>
          </a:xfrm>
          <a:prstGeom prst="rect">
            <a:avLst/>
          </a:prstGeom>
          <a:noFill/>
          <a:ln>
            <a:noFill/>
          </a:ln>
        </p:spPr>
      </p:pic>
      <p:sp>
        <p:nvSpPr>
          <p:cNvPr id="225" name="Google Shape;225;g2faaf93349b_1_47"/>
          <p:cNvSpPr/>
          <p:nvPr/>
        </p:nvSpPr>
        <p:spPr>
          <a:xfrm>
            <a:off x="206991" y="207610"/>
            <a:ext cx="11778000" cy="6442800"/>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g2faaf93349b_1_67"/>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18</a:t>
            </a:fld>
            <a:endParaRPr/>
          </a:p>
        </p:txBody>
      </p:sp>
      <p:pic>
        <p:nvPicPr>
          <p:cNvPr id="232" name="Google Shape;232;g2faaf93349b_1_67"/>
          <p:cNvPicPr preferRelativeResize="0"/>
          <p:nvPr/>
        </p:nvPicPr>
        <p:blipFill>
          <a:blip r:embed="rId3">
            <a:alphaModFix/>
          </a:blip>
          <a:stretch>
            <a:fillRect/>
          </a:stretch>
        </p:blipFill>
        <p:spPr>
          <a:xfrm>
            <a:off x="547650" y="228850"/>
            <a:ext cx="3002449" cy="5912025"/>
          </a:xfrm>
          <a:prstGeom prst="rect">
            <a:avLst/>
          </a:prstGeom>
          <a:noFill/>
          <a:ln>
            <a:noFill/>
          </a:ln>
        </p:spPr>
      </p:pic>
      <p:pic>
        <p:nvPicPr>
          <p:cNvPr id="233" name="Google Shape;233;g2faaf93349b_1_67"/>
          <p:cNvPicPr preferRelativeResize="0"/>
          <p:nvPr/>
        </p:nvPicPr>
        <p:blipFill>
          <a:blip r:embed="rId4">
            <a:alphaModFix/>
          </a:blip>
          <a:stretch>
            <a:fillRect/>
          </a:stretch>
        </p:blipFill>
        <p:spPr>
          <a:xfrm>
            <a:off x="4339100" y="228850"/>
            <a:ext cx="3002449" cy="5912024"/>
          </a:xfrm>
          <a:prstGeom prst="rect">
            <a:avLst/>
          </a:prstGeom>
          <a:noFill/>
          <a:ln>
            <a:noFill/>
          </a:ln>
        </p:spPr>
      </p:pic>
      <p:pic>
        <p:nvPicPr>
          <p:cNvPr id="234" name="Google Shape;234;g2faaf93349b_1_67"/>
          <p:cNvPicPr preferRelativeResize="0"/>
          <p:nvPr/>
        </p:nvPicPr>
        <p:blipFill>
          <a:blip r:embed="rId5">
            <a:alphaModFix/>
          </a:blip>
          <a:stretch>
            <a:fillRect/>
          </a:stretch>
        </p:blipFill>
        <p:spPr>
          <a:xfrm>
            <a:off x="8130550" y="228850"/>
            <a:ext cx="3002450" cy="5912024"/>
          </a:xfrm>
          <a:prstGeom prst="rect">
            <a:avLst/>
          </a:prstGeom>
          <a:noFill/>
          <a:ln>
            <a:noFill/>
          </a:ln>
        </p:spPr>
      </p:pic>
      <p:sp>
        <p:nvSpPr>
          <p:cNvPr id="235" name="Google Shape;235;g2faaf93349b_1_67"/>
          <p:cNvSpPr txBox="1"/>
          <p:nvPr/>
        </p:nvSpPr>
        <p:spPr>
          <a:xfrm>
            <a:off x="547650" y="6268550"/>
            <a:ext cx="11057100" cy="45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b="1">
                <a:solidFill>
                  <a:schemeClr val="dk1"/>
                </a:solidFill>
                <a:latin typeface="Calibri"/>
                <a:ea typeface="Calibri"/>
                <a:cs typeface="Calibri"/>
                <a:sym typeface="Calibri"/>
              </a:rPr>
              <a:t>CRIME PRONE MAP</a:t>
            </a:r>
            <a:r>
              <a:rPr lang="en-US" sz="2800">
                <a:solidFill>
                  <a:schemeClr val="dk1"/>
                </a:solidFill>
                <a:latin typeface="Calibri"/>
                <a:ea typeface="Calibri"/>
                <a:cs typeface="Calibri"/>
                <a:sym typeface="Calibri"/>
              </a:rPr>
              <a:t>                 </a:t>
            </a:r>
            <a:r>
              <a:rPr lang="en-US" sz="2800" b="1">
                <a:solidFill>
                  <a:schemeClr val="dk1"/>
                </a:solidFill>
                <a:latin typeface="Calibri"/>
                <a:ea typeface="Calibri"/>
                <a:cs typeface="Calibri"/>
                <a:sym typeface="Calibri"/>
              </a:rPr>
              <a:t>REPORT CRIME</a:t>
            </a:r>
            <a:r>
              <a:rPr lang="en-US" sz="2800">
                <a:solidFill>
                  <a:schemeClr val="dk1"/>
                </a:solidFill>
                <a:latin typeface="Calibri"/>
                <a:ea typeface="Calibri"/>
                <a:cs typeface="Calibri"/>
                <a:sym typeface="Calibri"/>
              </a:rPr>
              <a:t>              </a:t>
            </a:r>
            <a:r>
              <a:rPr lang="en-US" sz="2800" b="1">
                <a:solidFill>
                  <a:schemeClr val="dk1"/>
                </a:solidFill>
                <a:latin typeface="Calibri"/>
                <a:ea typeface="Calibri"/>
                <a:cs typeface="Calibri"/>
                <a:sym typeface="Calibri"/>
              </a:rPr>
              <a:t>REPORTER DETAILS</a:t>
            </a:r>
            <a:endParaRPr sz="2800" b="1">
              <a:solidFill>
                <a:schemeClr val="dk1"/>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g2faaf93349b_2_63"/>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19</a:t>
            </a:fld>
            <a:endParaRPr/>
          </a:p>
        </p:txBody>
      </p:sp>
      <p:pic>
        <p:nvPicPr>
          <p:cNvPr id="242" name="Google Shape;242;g2faaf93349b_2_63"/>
          <p:cNvPicPr preferRelativeResize="0"/>
          <p:nvPr/>
        </p:nvPicPr>
        <p:blipFill>
          <a:blip r:embed="rId3">
            <a:alphaModFix/>
          </a:blip>
          <a:stretch>
            <a:fillRect/>
          </a:stretch>
        </p:blipFill>
        <p:spPr>
          <a:xfrm>
            <a:off x="500100" y="152400"/>
            <a:ext cx="2991174" cy="5883676"/>
          </a:xfrm>
          <a:prstGeom prst="rect">
            <a:avLst/>
          </a:prstGeom>
          <a:noFill/>
          <a:ln>
            <a:noFill/>
          </a:ln>
        </p:spPr>
      </p:pic>
      <p:pic>
        <p:nvPicPr>
          <p:cNvPr id="243" name="Google Shape;243;g2faaf93349b_2_63"/>
          <p:cNvPicPr preferRelativeResize="0"/>
          <p:nvPr/>
        </p:nvPicPr>
        <p:blipFill>
          <a:blip r:embed="rId4">
            <a:alphaModFix/>
          </a:blip>
          <a:stretch>
            <a:fillRect/>
          </a:stretch>
        </p:blipFill>
        <p:spPr>
          <a:xfrm>
            <a:off x="4342700" y="98287"/>
            <a:ext cx="3094013" cy="5991906"/>
          </a:xfrm>
          <a:prstGeom prst="rect">
            <a:avLst/>
          </a:prstGeom>
          <a:noFill/>
          <a:ln>
            <a:noFill/>
          </a:ln>
        </p:spPr>
      </p:pic>
      <p:pic>
        <p:nvPicPr>
          <p:cNvPr id="244" name="Google Shape;244;g2faaf93349b_2_63"/>
          <p:cNvPicPr preferRelativeResize="0"/>
          <p:nvPr/>
        </p:nvPicPr>
        <p:blipFill>
          <a:blip r:embed="rId5">
            <a:alphaModFix/>
          </a:blip>
          <a:stretch>
            <a:fillRect/>
          </a:stretch>
        </p:blipFill>
        <p:spPr>
          <a:xfrm>
            <a:off x="8450025" y="282675"/>
            <a:ext cx="2903774" cy="5807526"/>
          </a:xfrm>
          <a:prstGeom prst="rect">
            <a:avLst/>
          </a:prstGeom>
          <a:noFill/>
          <a:ln>
            <a:noFill/>
          </a:ln>
        </p:spPr>
      </p:pic>
      <p:sp>
        <p:nvSpPr>
          <p:cNvPr id="245" name="Google Shape;245;g2faaf93349b_2_63"/>
          <p:cNvSpPr txBox="1"/>
          <p:nvPr/>
        </p:nvSpPr>
        <p:spPr>
          <a:xfrm>
            <a:off x="752974" y="6172150"/>
            <a:ext cx="11350535" cy="44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b="1">
                <a:solidFill>
                  <a:schemeClr val="dk1"/>
                </a:solidFill>
                <a:latin typeface="Calibri"/>
                <a:ea typeface="Calibri"/>
                <a:cs typeface="Calibri"/>
                <a:sym typeface="Calibri"/>
              </a:rPr>
              <a:t>CRIME DETAILS</a:t>
            </a:r>
            <a:r>
              <a:rPr lang="en-US" sz="2800">
                <a:solidFill>
                  <a:schemeClr val="dk1"/>
                </a:solidFill>
                <a:latin typeface="Calibri"/>
                <a:ea typeface="Calibri"/>
                <a:cs typeface="Calibri"/>
                <a:sym typeface="Calibri"/>
              </a:rPr>
              <a:t>                    </a:t>
            </a:r>
            <a:r>
              <a:rPr lang="en-US" sz="2800" b="1">
                <a:solidFill>
                  <a:schemeClr val="dk1"/>
                </a:solidFill>
                <a:latin typeface="Calibri"/>
                <a:ea typeface="Calibri"/>
                <a:cs typeface="Calibri"/>
                <a:sym typeface="Calibri"/>
              </a:rPr>
              <a:t>GEOFENCING   </a:t>
            </a:r>
            <a:r>
              <a:rPr lang="en-US" sz="2800">
                <a:solidFill>
                  <a:schemeClr val="dk1"/>
                </a:solidFill>
                <a:latin typeface="Calibri"/>
                <a:ea typeface="Calibri"/>
                <a:cs typeface="Calibri"/>
                <a:sym typeface="Calibri"/>
              </a:rPr>
              <a:t>                    </a:t>
            </a:r>
            <a:r>
              <a:rPr lang="en-US" sz="2800" b="1">
                <a:solidFill>
                  <a:schemeClr val="dk1"/>
                </a:solidFill>
                <a:latin typeface="Calibri"/>
                <a:ea typeface="Calibri"/>
                <a:cs typeface="Calibri"/>
                <a:sym typeface="Calibri"/>
              </a:rPr>
              <a:t>APP LOCALIZATION</a:t>
            </a:r>
            <a:endParaRPr sz="2800" b="1">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2"/>
          <p:cNvSpPr txBox="1">
            <a:spLocks noGrp="1"/>
          </p:cNvSpPr>
          <p:nvPr>
            <p:ph type="body" idx="1"/>
          </p:nvPr>
        </p:nvSpPr>
        <p:spPr>
          <a:xfrm>
            <a:off x="514750" y="427850"/>
            <a:ext cx="11251200" cy="5749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endParaRPr u="sng" dirty="0"/>
          </a:p>
          <a:p>
            <a:pPr marL="0" lvl="0" indent="0" algn="l" rtl="0">
              <a:lnSpc>
                <a:spcPct val="90000"/>
              </a:lnSpc>
              <a:spcBef>
                <a:spcPts val="1000"/>
              </a:spcBef>
              <a:spcAft>
                <a:spcPts val="0"/>
              </a:spcAft>
              <a:buClr>
                <a:schemeClr val="dk1"/>
              </a:buClr>
              <a:buSzPts val="2800"/>
              <a:buNone/>
            </a:pPr>
            <a:r>
              <a:rPr lang="en-US" b="1" u="sng" dirty="0">
                <a:latin typeface="Times New Roman"/>
                <a:ea typeface="Times New Roman"/>
                <a:cs typeface="Times New Roman"/>
                <a:sym typeface="Times New Roman"/>
              </a:rPr>
              <a:t>ABSTRACT </a:t>
            </a:r>
            <a:r>
              <a:rPr lang="en-US" u="sng" dirty="0">
                <a:latin typeface="Times New Roman"/>
                <a:ea typeface="Times New Roman"/>
                <a:cs typeface="Times New Roman"/>
                <a:sym typeface="Times New Roman"/>
              </a:rPr>
              <a:t>:</a:t>
            </a:r>
            <a:endParaRPr dirty="0"/>
          </a:p>
          <a:p>
            <a:pPr marL="0" lvl="0" indent="0" algn="just" rtl="0">
              <a:lnSpc>
                <a:spcPct val="90000"/>
              </a:lnSpc>
              <a:spcBef>
                <a:spcPts val="1000"/>
              </a:spcBef>
              <a:spcAft>
                <a:spcPts val="0"/>
              </a:spcAft>
              <a:buClr>
                <a:schemeClr val="dk1"/>
              </a:buClr>
              <a:buSzPts val="2800"/>
              <a:buNone/>
            </a:pPr>
            <a:r>
              <a:rPr lang="en-US" dirty="0"/>
              <a:t>	</a:t>
            </a:r>
            <a:endParaRPr dirty="0"/>
          </a:p>
          <a:p>
            <a:pPr marL="0" lvl="0" indent="0" algn="just" rtl="0">
              <a:lnSpc>
                <a:spcPct val="90000"/>
              </a:lnSpc>
              <a:spcBef>
                <a:spcPts val="1000"/>
              </a:spcBef>
              <a:spcAft>
                <a:spcPts val="0"/>
              </a:spcAft>
              <a:buClr>
                <a:schemeClr val="dk1"/>
              </a:buClr>
              <a:buSzPts val="2800"/>
              <a:buNone/>
            </a:pPr>
            <a:r>
              <a:rPr lang="en-US" sz="2400" dirty="0">
                <a:latin typeface="Arial"/>
                <a:ea typeface="Arial"/>
                <a:cs typeface="Arial"/>
                <a:sym typeface="Arial"/>
              </a:rPr>
              <a:t>      </a:t>
            </a:r>
            <a:r>
              <a:rPr lang="en-US" sz="2500" dirty="0" err="1">
                <a:latin typeface="Times New Roman"/>
                <a:ea typeface="Times New Roman"/>
                <a:cs typeface="Times New Roman"/>
                <a:sym typeface="Times New Roman"/>
              </a:rPr>
              <a:t>Sentrix</a:t>
            </a:r>
            <a:r>
              <a:rPr lang="en-US" sz="2500" dirty="0">
                <a:latin typeface="Times New Roman"/>
                <a:ea typeface="Times New Roman"/>
                <a:cs typeface="Times New Roman"/>
                <a:sym typeface="Times New Roman"/>
              </a:rPr>
              <a:t> is an Android app designed to enhance public safety and crime awareness. It enables real-time crime reporting, live location sharing, and  notification triggering. Using K-Means clustering and predictive analytics, the app maps crime-prone areas and provides geo-fencing for added safety. </a:t>
            </a:r>
            <a:r>
              <a:rPr lang="en-US" sz="2500" dirty="0" err="1">
                <a:latin typeface="Times New Roman"/>
                <a:ea typeface="Times New Roman"/>
                <a:cs typeface="Times New Roman"/>
                <a:sym typeface="Times New Roman"/>
              </a:rPr>
              <a:t>Sentrix</a:t>
            </a:r>
            <a:r>
              <a:rPr lang="en-US" sz="2500" dirty="0">
                <a:latin typeface="Times New Roman"/>
                <a:ea typeface="Times New Roman"/>
                <a:cs typeface="Times New Roman"/>
                <a:sym typeface="Times New Roman"/>
              </a:rPr>
              <a:t> supports multiple languages (English and Tamil) and simplifies FIR filing with proof uploads and automatic location/time filling. The app features distinct interfaces for citizens and police, enables efficient coordination and faster response times.</a:t>
            </a:r>
            <a:endParaRPr sz="2500" dirty="0">
              <a:latin typeface="Times New Roman"/>
              <a:ea typeface="Times New Roman"/>
              <a:cs typeface="Times New Roman"/>
              <a:sym typeface="Times New Roman"/>
            </a:endParaRPr>
          </a:p>
        </p:txBody>
      </p:sp>
      <p:sp>
        <p:nvSpPr>
          <p:cNvPr id="96" name="Google Shape;96;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a:t>
            </a:fld>
            <a:endParaRPr/>
          </a:p>
        </p:txBody>
      </p:sp>
      <p:sp>
        <p:nvSpPr>
          <p:cNvPr id="97" name="Google Shape;97;p2"/>
          <p:cNvSpPr/>
          <p:nvPr/>
        </p:nvSpPr>
        <p:spPr>
          <a:xfrm>
            <a:off x="206991" y="207610"/>
            <a:ext cx="11778000" cy="6442800"/>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latin typeface="Calibri"/>
                <a:ea typeface="Calibri"/>
                <a:cs typeface="Calibri"/>
                <a:sym typeface="Calibri"/>
              </a:rPr>
              <a:t>C</a:t>
            </a:r>
            <a:endParaRPr sz="1800">
              <a:solidFill>
                <a:schemeClr val="lt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g2faaf93349b_2_71"/>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20</a:t>
            </a:fld>
            <a:endParaRPr/>
          </a:p>
        </p:txBody>
      </p:sp>
      <p:pic>
        <p:nvPicPr>
          <p:cNvPr id="252" name="Google Shape;252;g2faaf93349b_2_71"/>
          <p:cNvPicPr preferRelativeResize="0"/>
          <p:nvPr/>
        </p:nvPicPr>
        <p:blipFill>
          <a:blip r:embed="rId3">
            <a:alphaModFix/>
          </a:blip>
          <a:stretch>
            <a:fillRect/>
          </a:stretch>
        </p:blipFill>
        <p:spPr>
          <a:xfrm>
            <a:off x="651700" y="191100"/>
            <a:ext cx="3015550" cy="5833276"/>
          </a:xfrm>
          <a:prstGeom prst="rect">
            <a:avLst/>
          </a:prstGeom>
          <a:noFill/>
          <a:ln>
            <a:noFill/>
          </a:ln>
        </p:spPr>
      </p:pic>
      <p:pic>
        <p:nvPicPr>
          <p:cNvPr id="253" name="Google Shape;253;g2faaf93349b_2_71"/>
          <p:cNvPicPr preferRelativeResize="0"/>
          <p:nvPr/>
        </p:nvPicPr>
        <p:blipFill>
          <a:blip r:embed="rId4">
            <a:alphaModFix/>
          </a:blip>
          <a:stretch>
            <a:fillRect/>
          </a:stretch>
        </p:blipFill>
        <p:spPr>
          <a:xfrm>
            <a:off x="4527200" y="191100"/>
            <a:ext cx="3148799" cy="5833276"/>
          </a:xfrm>
          <a:prstGeom prst="rect">
            <a:avLst/>
          </a:prstGeom>
          <a:noFill/>
          <a:ln>
            <a:noFill/>
          </a:ln>
        </p:spPr>
      </p:pic>
      <p:pic>
        <p:nvPicPr>
          <p:cNvPr id="254" name="Google Shape;254;g2faaf93349b_2_71"/>
          <p:cNvPicPr preferRelativeResize="0"/>
          <p:nvPr/>
        </p:nvPicPr>
        <p:blipFill>
          <a:blip r:embed="rId5">
            <a:alphaModFix/>
          </a:blip>
          <a:stretch>
            <a:fillRect/>
          </a:stretch>
        </p:blipFill>
        <p:spPr>
          <a:xfrm>
            <a:off x="8390750" y="229800"/>
            <a:ext cx="3015550" cy="5755876"/>
          </a:xfrm>
          <a:prstGeom prst="rect">
            <a:avLst/>
          </a:prstGeom>
          <a:noFill/>
          <a:ln>
            <a:noFill/>
          </a:ln>
        </p:spPr>
      </p:pic>
      <p:sp>
        <p:nvSpPr>
          <p:cNvPr id="255" name="Google Shape;255;g2faaf93349b_2_71"/>
          <p:cNvSpPr txBox="1"/>
          <p:nvPr/>
        </p:nvSpPr>
        <p:spPr>
          <a:xfrm>
            <a:off x="651700" y="6158325"/>
            <a:ext cx="10702200" cy="56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b="1">
                <a:solidFill>
                  <a:schemeClr val="dk1"/>
                </a:solidFill>
                <a:latin typeface="Calibri"/>
                <a:ea typeface="Calibri"/>
                <a:cs typeface="Calibri"/>
                <a:sym typeface="Calibri"/>
              </a:rPr>
              <a:t>  CRIME METER  </a:t>
            </a:r>
            <a:r>
              <a:rPr lang="en-US" sz="2800">
                <a:solidFill>
                  <a:schemeClr val="dk1"/>
                </a:solidFill>
                <a:latin typeface="Calibri"/>
                <a:ea typeface="Calibri"/>
                <a:cs typeface="Calibri"/>
                <a:sym typeface="Calibri"/>
              </a:rPr>
              <a:t>                        </a:t>
            </a:r>
            <a:r>
              <a:rPr lang="en-US" sz="2800" b="1">
                <a:solidFill>
                  <a:schemeClr val="dk1"/>
                </a:solidFill>
                <a:latin typeface="Calibri"/>
                <a:ea typeface="Calibri"/>
                <a:cs typeface="Calibri"/>
                <a:sym typeface="Calibri"/>
              </a:rPr>
              <a:t>CRIME REPORT  </a:t>
            </a:r>
            <a:r>
              <a:rPr lang="en-US" sz="2800">
                <a:solidFill>
                  <a:schemeClr val="dk1"/>
                </a:solidFill>
                <a:latin typeface="Calibri"/>
                <a:ea typeface="Calibri"/>
                <a:cs typeface="Calibri"/>
                <a:sym typeface="Calibri"/>
              </a:rPr>
              <a:t>                    </a:t>
            </a:r>
            <a:r>
              <a:rPr lang="en-US" sz="2800" b="1">
                <a:solidFill>
                  <a:schemeClr val="dk1"/>
                </a:solidFill>
                <a:latin typeface="Calibri"/>
                <a:ea typeface="Calibri"/>
                <a:cs typeface="Calibri"/>
                <a:sym typeface="Calibri"/>
              </a:rPr>
              <a:t>PRIORITIZING </a:t>
            </a:r>
            <a:endParaRPr sz="2800" b="1">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g2faaf93349b_2_79"/>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21</a:t>
            </a:fld>
            <a:endParaRPr/>
          </a:p>
        </p:txBody>
      </p:sp>
      <p:pic>
        <p:nvPicPr>
          <p:cNvPr id="262" name="Google Shape;262;g2faaf93349b_2_79"/>
          <p:cNvPicPr preferRelativeResize="0"/>
          <p:nvPr/>
        </p:nvPicPr>
        <p:blipFill>
          <a:blip r:embed="rId3">
            <a:alphaModFix/>
          </a:blip>
          <a:stretch>
            <a:fillRect/>
          </a:stretch>
        </p:blipFill>
        <p:spPr>
          <a:xfrm>
            <a:off x="526600" y="152400"/>
            <a:ext cx="2983350" cy="5820701"/>
          </a:xfrm>
          <a:prstGeom prst="rect">
            <a:avLst/>
          </a:prstGeom>
          <a:noFill/>
          <a:ln>
            <a:noFill/>
          </a:ln>
        </p:spPr>
      </p:pic>
      <p:pic>
        <p:nvPicPr>
          <p:cNvPr id="263" name="Google Shape;263;g2faaf93349b_2_79"/>
          <p:cNvPicPr preferRelativeResize="0"/>
          <p:nvPr/>
        </p:nvPicPr>
        <p:blipFill>
          <a:blip r:embed="rId4">
            <a:alphaModFix/>
          </a:blip>
          <a:stretch>
            <a:fillRect/>
          </a:stretch>
        </p:blipFill>
        <p:spPr>
          <a:xfrm>
            <a:off x="4433650" y="152400"/>
            <a:ext cx="2983351" cy="5880361"/>
          </a:xfrm>
          <a:prstGeom prst="rect">
            <a:avLst/>
          </a:prstGeom>
          <a:noFill/>
          <a:ln>
            <a:noFill/>
          </a:ln>
        </p:spPr>
      </p:pic>
      <p:pic>
        <p:nvPicPr>
          <p:cNvPr id="264" name="Google Shape;264;g2faaf93349b_2_79"/>
          <p:cNvPicPr preferRelativeResize="0"/>
          <p:nvPr/>
        </p:nvPicPr>
        <p:blipFill>
          <a:blip r:embed="rId5">
            <a:alphaModFix/>
          </a:blip>
          <a:stretch>
            <a:fillRect/>
          </a:stretch>
        </p:blipFill>
        <p:spPr>
          <a:xfrm>
            <a:off x="8110175" y="76200"/>
            <a:ext cx="2983350" cy="6017148"/>
          </a:xfrm>
          <a:prstGeom prst="rect">
            <a:avLst/>
          </a:prstGeom>
          <a:noFill/>
          <a:ln>
            <a:noFill/>
          </a:ln>
        </p:spPr>
      </p:pic>
      <p:sp>
        <p:nvSpPr>
          <p:cNvPr id="265" name="Google Shape;265;g2faaf93349b_2_79"/>
          <p:cNvSpPr txBox="1"/>
          <p:nvPr/>
        </p:nvSpPr>
        <p:spPr>
          <a:xfrm>
            <a:off x="713250" y="6093350"/>
            <a:ext cx="10493400" cy="55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b="1">
                <a:solidFill>
                  <a:schemeClr val="dk1"/>
                </a:solidFill>
                <a:latin typeface="Calibri"/>
                <a:ea typeface="Calibri"/>
                <a:cs typeface="Calibri"/>
                <a:sym typeface="Calibri"/>
              </a:rPr>
              <a:t>BROADCAST MESSAGE</a:t>
            </a:r>
            <a:r>
              <a:rPr lang="en-US" sz="2800">
                <a:solidFill>
                  <a:schemeClr val="dk1"/>
                </a:solidFill>
                <a:latin typeface="Calibri"/>
                <a:ea typeface="Calibri"/>
                <a:cs typeface="Calibri"/>
                <a:sym typeface="Calibri"/>
              </a:rPr>
              <a:t>     </a:t>
            </a:r>
            <a:r>
              <a:rPr lang="en-US" sz="2800" b="1">
                <a:solidFill>
                  <a:schemeClr val="dk1"/>
                </a:solidFill>
                <a:latin typeface="Calibri"/>
                <a:ea typeface="Calibri"/>
                <a:cs typeface="Calibri"/>
                <a:sym typeface="Calibri"/>
              </a:rPr>
              <a:t>CRIME REPORT MAP</a:t>
            </a:r>
            <a:r>
              <a:rPr lang="en-US" sz="2800">
                <a:solidFill>
                  <a:schemeClr val="dk1"/>
                </a:solidFill>
                <a:latin typeface="Calibri"/>
                <a:ea typeface="Calibri"/>
                <a:cs typeface="Calibri"/>
                <a:sym typeface="Calibri"/>
              </a:rPr>
              <a:t>           </a:t>
            </a:r>
            <a:r>
              <a:rPr lang="en-US" sz="2800" b="1">
                <a:solidFill>
                  <a:schemeClr val="dk1"/>
                </a:solidFill>
                <a:latin typeface="Calibri"/>
                <a:ea typeface="Calibri"/>
                <a:cs typeface="Calibri"/>
                <a:sym typeface="Calibri"/>
              </a:rPr>
              <a:t>SHORTEST PATH</a:t>
            </a:r>
            <a:endParaRPr sz="2800" b="1">
              <a:solidFill>
                <a:schemeClr val="dk1"/>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g2faaf93349b_1_55"/>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22</a:t>
            </a:fld>
            <a:endParaRPr/>
          </a:p>
        </p:txBody>
      </p:sp>
      <p:sp>
        <p:nvSpPr>
          <p:cNvPr id="272" name="Google Shape;272;g2faaf93349b_1_55"/>
          <p:cNvSpPr txBox="1"/>
          <p:nvPr/>
        </p:nvSpPr>
        <p:spPr>
          <a:xfrm>
            <a:off x="514825" y="497850"/>
            <a:ext cx="11379000" cy="7455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500" b="1" u="sng" dirty="0">
                <a:solidFill>
                  <a:schemeClr val="dk1"/>
                </a:solidFill>
                <a:latin typeface="Times New Roman"/>
                <a:ea typeface="Times New Roman"/>
                <a:cs typeface="Times New Roman"/>
                <a:sym typeface="Times New Roman"/>
              </a:rPr>
              <a:t>CONCLUSION :</a:t>
            </a:r>
            <a:endParaRPr sz="2500" b="1" u="sng" dirty="0">
              <a:solidFill>
                <a:schemeClr val="dk1"/>
              </a:solidFill>
              <a:latin typeface="Times New Roman"/>
              <a:ea typeface="Times New Roman"/>
              <a:cs typeface="Times New Roman"/>
              <a:sym typeface="Times New Roman"/>
            </a:endParaRPr>
          </a:p>
          <a:p>
            <a:pPr marL="0" marR="368300" lvl="0" indent="0" algn="just" rtl="0">
              <a:lnSpc>
                <a:spcPct val="115000"/>
              </a:lnSpc>
              <a:spcBef>
                <a:spcPts val="0"/>
              </a:spcBef>
              <a:spcAft>
                <a:spcPts val="0"/>
              </a:spcAft>
              <a:buNone/>
            </a:pPr>
            <a:r>
              <a:rPr lang="en-US" sz="1800" dirty="0">
                <a:solidFill>
                  <a:schemeClr val="dk1"/>
                </a:solidFill>
                <a:latin typeface="Times New Roman"/>
                <a:ea typeface="Times New Roman"/>
                <a:cs typeface="Times New Roman"/>
                <a:sym typeface="Times New Roman"/>
              </a:rPr>
              <a:t>       </a:t>
            </a:r>
            <a:r>
              <a:rPr lang="en-US" sz="2100" dirty="0" err="1">
                <a:solidFill>
                  <a:schemeClr val="dk1"/>
                </a:solidFill>
                <a:latin typeface="Times New Roman"/>
                <a:ea typeface="Times New Roman"/>
                <a:cs typeface="Times New Roman"/>
                <a:sym typeface="Times New Roman"/>
              </a:rPr>
              <a:t>Sentrix</a:t>
            </a:r>
            <a:r>
              <a:rPr lang="en-US" sz="2100" dirty="0">
                <a:solidFill>
                  <a:schemeClr val="dk1"/>
                </a:solidFill>
                <a:latin typeface="Times New Roman"/>
                <a:ea typeface="Times New Roman"/>
                <a:cs typeface="Times New Roman"/>
                <a:sym typeface="Times New Roman"/>
              </a:rPr>
              <a:t> serves as a key technological solution to enhance public safety and crime awareness. By enabling seamless real-time crime reporting and monitoring, it strengthens the collaboration between citizens and law enforcement agencies. Key features like crime-prone region mapping, automatic crime reporting, and predictive analytics provide timely and effective responses to potential threats. With support for multiple languages, including English and Tamil, </a:t>
            </a:r>
            <a:r>
              <a:rPr lang="en-US" sz="2100" dirty="0" err="1">
                <a:solidFill>
                  <a:schemeClr val="dk1"/>
                </a:solidFill>
                <a:latin typeface="Times New Roman"/>
                <a:ea typeface="Times New Roman"/>
                <a:cs typeface="Times New Roman"/>
                <a:sym typeface="Times New Roman"/>
              </a:rPr>
              <a:t>Sentrix</a:t>
            </a:r>
            <a:r>
              <a:rPr lang="en-US" sz="2100" dirty="0">
                <a:solidFill>
                  <a:schemeClr val="dk1"/>
                </a:solidFill>
                <a:latin typeface="Times New Roman"/>
                <a:ea typeface="Times New Roman"/>
                <a:cs typeface="Times New Roman"/>
                <a:sym typeface="Times New Roman"/>
              </a:rPr>
              <a:t> ensures accessibility across diverse user groups. The app contributes significantly to improving security, reducing crime, and fostering stronger relationships between the public and law enforcement. Continuous improvements and feedback will be integral to its future development and effectiveness.</a:t>
            </a:r>
            <a:endParaRPr sz="2100" dirty="0">
              <a:solidFill>
                <a:schemeClr val="dk1"/>
              </a:solidFill>
              <a:latin typeface="Times New Roman"/>
              <a:ea typeface="Times New Roman"/>
              <a:cs typeface="Times New Roman"/>
              <a:sym typeface="Times New Roman"/>
            </a:endParaRPr>
          </a:p>
          <a:p>
            <a:pPr marL="0" marR="368300" lvl="0" indent="0" algn="just" rtl="0">
              <a:lnSpc>
                <a:spcPct val="115000"/>
              </a:lnSpc>
              <a:spcBef>
                <a:spcPts val="0"/>
              </a:spcBef>
              <a:spcAft>
                <a:spcPts val="0"/>
              </a:spcAft>
              <a:buNone/>
            </a:pPr>
            <a:r>
              <a:rPr lang="en-US" sz="2500" b="1" u="sng" dirty="0">
                <a:solidFill>
                  <a:schemeClr val="dk1"/>
                </a:solidFill>
                <a:latin typeface="Times New Roman"/>
                <a:ea typeface="Times New Roman"/>
                <a:cs typeface="Times New Roman"/>
                <a:sym typeface="Times New Roman"/>
              </a:rPr>
              <a:t>FUTURE ENHANCEMENTS :</a:t>
            </a:r>
            <a:endParaRPr sz="2500" b="1" u="sng" dirty="0">
              <a:solidFill>
                <a:schemeClr val="dk1"/>
              </a:solidFill>
              <a:latin typeface="Times New Roman"/>
              <a:ea typeface="Times New Roman"/>
              <a:cs typeface="Times New Roman"/>
              <a:sym typeface="Times New Roman"/>
            </a:endParaRPr>
          </a:p>
          <a:p>
            <a:pPr marL="0" marR="520700" lvl="0" indent="0" algn="l" rtl="0">
              <a:lnSpc>
                <a:spcPct val="115000"/>
              </a:lnSpc>
              <a:spcBef>
                <a:spcPts val="0"/>
              </a:spcBef>
              <a:spcAft>
                <a:spcPts val="0"/>
              </a:spcAft>
              <a:buNone/>
            </a:pPr>
            <a:r>
              <a:rPr lang="en-US" sz="2100" dirty="0">
                <a:solidFill>
                  <a:schemeClr val="dk1"/>
                </a:solidFill>
                <a:latin typeface="Times New Roman"/>
                <a:ea typeface="Times New Roman"/>
                <a:cs typeface="Times New Roman"/>
                <a:sym typeface="Times New Roman"/>
              </a:rPr>
              <a:t>        1.Integrating the app with local emergency services such as fire departments, medical aid, and disaster response teams, providing users with a one-stop platform for reporting various emergencies and receiving immediate assistance</a:t>
            </a:r>
            <a:endParaRPr sz="2100" dirty="0">
              <a:solidFill>
                <a:schemeClr val="dk1"/>
              </a:solidFill>
              <a:latin typeface="Times New Roman"/>
              <a:ea typeface="Times New Roman"/>
              <a:cs typeface="Times New Roman"/>
              <a:sym typeface="Times New Roman"/>
            </a:endParaRPr>
          </a:p>
          <a:p>
            <a:pPr marL="0" marR="520700" lvl="0" indent="0" algn="l" rtl="0">
              <a:lnSpc>
                <a:spcPct val="115000"/>
              </a:lnSpc>
              <a:spcBef>
                <a:spcPts val="0"/>
              </a:spcBef>
              <a:spcAft>
                <a:spcPts val="0"/>
              </a:spcAft>
              <a:buNone/>
            </a:pPr>
            <a:r>
              <a:rPr lang="en-US" sz="2100" dirty="0">
                <a:solidFill>
                  <a:schemeClr val="dk1"/>
                </a:solidFill>
                <a:latin typeface="Times New Roman"/>
                <a:ea typeface="Times New Roman"/>
                <a:cs typeface="Times New Roman"/>
                <a:sym typeface="Times New Roman"/>
              </a:rPr>
              <a:t>        2. Implement AR-based features where users can view crime-prone areas or safety zones overlaid onto their camera feed, enhancing situational awareness when navigating unfamiliar are</a:t>
            </a:r>
            <a:r>
              <a:rPr lang="en-US" sz="2000" dirty="0">
                <a:solidFill>
                  <a:schemeClr val="dk1"/>
                </a:solidFill>
                <a:latin typeface="Times New Roman"/>
                <a:ea typeface="Times New Roman"/>
                <a:cs typeface="Times New Roman"/>
                <a:sym typeface="Times New Roman"/>
              </a:rPr>
              <a:t>as.</a:t>
            </a:r>
            <a:endParaRPr sz="2000" dirty="0">
              <a:solidFill>
                <a:schemeClr val="dk1"/>
              </a:solidFill>
              <a:latin typeface="Times New Roman"/>
              <a:ea typeface="Times New Roman"/>
              <a:cs typeface="Times New Roman"/>
              <a:sym typeface="Times New Roman"/>
            </a:endParaRPr>
          </a:p>
          <a:p>
            <a:pPr marL="0" marR="368300" lvl="0" indent="0" algn="just" rtl="0">
              <a:lnSpc>
                <a:spcPct val="115000"/>
              </a:lnSpc>
              <a:spcBef>
                <a:spcPts val="0"/>
              </a:spcBef>
              <a:spcAft>
                <a:spcPts val="0"/>
              </a:spcAft>
              <a:buNone/>
            </a:pPr>
            <a:endParaRPr sz="2100" dirty="0">
              <a:solidFill>
                <a:schemeClr val="dk1"/>
              </a:solidFill>
              <a:latin typeface="Times New Roman"/>
              <a:ea typeface="Times New Roman"/>
              <a:cs typeface="Times New Roman"/>
              <a:sym typeface="Times New Roman"/>
            </a:endParaRPr>
          </a:p>
          <a:p>
            <a:pPr marL="0" marR="368300" lvl="0" indent="0" algn="just" rtl="0">
              <a:lnSpc>
                <a:spcPct val="115000"/>
              </a:lnSpc>
              <a:spcBef>
                <a:spcPts val="0"/>
              </a:spcBef>
              <a:spcAft>
                <a:spcPts val="0"/>
              </a:spcAft>
              <a:buNone/>
            </a:pPr>
            <a:endParaRPr sz="2500" b="1" u="sng" dirty="0">
              <a:solidFill>
                <a:schemeClr val="dk1"/>
              </a:solidFill>
              <a:latin typeface="Times New Roman"/>
              <a:ea typeface="Times New Roman"/>
              <a:cs typeface="Times New Roman"/>
              <a:sym typeface="Times New Roman"/>
            </a:endParaRPr>
          </a:p>
          <a:p>
            <a:pPr marL="0" marR="368300" lvl="0" indent="0" algn="just" rtl="0">
              <a:lnSpc>
                <a:spcPct val="115000"/>
              </a:lnSpc>
              <a:spcBef>
                <a:spcPts val="0"/>
              </a:spcBef>
              <a:spcAft>
                <a:spcPts val="0"/>
              </a:spcAft>
              <a:buClr>
                <a:schemeClr val="dk1"/>
              </a:buClr>
              <a:buSzPts val="1100"/>
              <a:buFont typeface="Arial"/>
              <a:buNone/>
            </a:pPr>
            <a:endParaRPr sz="2500" b="1" u="sng" dirty="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sz="2300" dirty="0">
              <a:solidFill>
                <a:schemeClr val="dk1"/>
              </a:solidFill>
              <a:latin typeface="Times New Roman"/>
              <a:ea typeface="Times New Roman"/>
              <a:cs typeface="Times New Roman"/>
              <a:sym typeface="Times New Roman"/>
            </a:endParaRPr>
          </a:p>
        </p:txBody>
      </p:sp>
      <p:sp>
        <p:nvSpPr>
          <p:cNvPr id="273" name="Google Shape;273;g2faaf93349b_1_55"/>
          <p:cNvSpPr/>
          <p:nvPr/>
        </p:nvSpPr>
        <p:spPr>
          <a:xfrm>
            <a:off x="206991" y="207610"/>
            <a:ext cx="11778000" cy="6442800"/>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g2faaf93349b_1_72"/>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23</a:t>
            </a:fld>
            <a:endParaRPr/>
          </a:p>
        </p:txBody>
      </p:sp>
      <p:sp>
        <p:nvSpPr>
          <p:cNvPr id="280" name="Google Shape;280;g2faaf93349b_1_72"/>
          <p:cNvSpPr txBox="1"/>
          <p:nvPr/>
        </p:nvSpPr>
        <p:spPr>
          <a:xfrm>
            <a:off x="324750" y="346200"/>
            <a:ext cx="9705600" cy="1446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b="1" u="sng">
                <a:solidFill>
                  <a:schemeClr val="dk1"/>
                </a:solidFill>
                <a:latin typeface="Times New Roman"/>
                <a:ea typeface="Times New Roman"/>
                <a:cs typeface="Times New Roman"/>
                <a:sym typeface="Times New Roman"/>
              </a:rPr>
              <a:t>REFERENCES : </a:t>
            </a:r>
            <a:endParaRPr sz="3200" b="1" u="sng">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sz="3200" b="1" u="sng">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sz="1800" b="1" u="sng">
              <a:solidFill>
                <a:schemeClr val="dk1"/>
              </a:solidFill>
              <a:latin typeface="Times New Roman"/>
              <a:ea typeface="Times New Roman"/>
              <a:cs typeface="Times New Roman"/>
              <a:sym typeface="Times New Roman"/>
            </a:endParaRPr>
          </a:p>
        </p:txBody>
      </p:sp>
      <p:sp>
        <p:nvSpPr>
          <p:cNvPr id="281" name="Google Shape;281;g2faaf93349b_1_72"/>
          <p:cNvSpPr txBox="1"/>
          <p:nvPr/>
        </p:nvSpPr>
        <p:spPr>
          <a:xfrm>
            <a:off x="324750" y="928300"/>
            <a:ext cx="11576700" cy="6069300"/>
          </a:xfrm>
          <a:prstGeom prst="rect">
            <a:avLst/>
          </a:prstGeom>
          <a:noFill/>
          <a:ln>
            <a:noFill/>
          </a:ln>
        </p:spPr>
        <p:txBody>
          <a:bodyPr spcFirstLastPara="1" wrap="square" lIns="91425" tIns="91425" rIns="91425" bIns="91425" anchor="t" anchorCtr="0">
            <a:noAutofit/>
          </a:bodyPr>
          <a:lstStyle/>
          <a:p>
            <a:pPr marL="723900" marR="165100" lvl="0" indent="0" algn="just" rtl="0">
              <a:lnSpc>
                <a:spcPct val="115000"/>
              </a:lnSpc>
              <a:spcBef>
                <a:spcPts val="0"/>
              </a:spcBef>
              <a:spcAft>
                <a:spcPts val="0"/>
              </a:spcAft>
              <a:buNone/>
            </a:pPr>
            <a:r>
              <a:rPr lang="en-US" sz="2000">
                <a:solidFill>
                  <a:schemeClr val="dk1"/>
                </a:solidFill>
                <a:latin typeface="Times New Roman"/>
                <a:ea typeface="Times New Roman"/>
                <a:cs typeface="Times New Roman"/>
                <a:sym typeface="Times New Roman"/>
              </a:rPr>
              <a:t>  [1]</a:t>
            </a:r>
            <a:r>
              <a:rPr lang="en-US" sz="1300">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The Power of Predictive Analytics: Forecasting Crime Trends in High-Risk Areas for </a:t>
            </a:r>
            <a:endParaRPr sz="2000">
              <a:solidFill>
                <a:schemeClr val="dk1"/>
              </a:solidFill>
              <a:latin typeface="Times New Roman"/>
              <a:ea typeface="Times New Roman"/>
              <a:cs typeface="Times New Roman"/>
              <a:sym typeface="Times New Roman"/>
            </a:endParaRPr>
          </a:p>
          <a:p>
            <a:pPr marL="723900" marR="165100" lvl="0" indent="0" algn="just" rtl="0">
              <a:lnSpc>
                <a:spcPct val="115000"/>
              </a:lnSpc>
              <a:spcBef>
                <a:spcPts val="0"/>
              </a:spcBef>
              <a:spcAft>
                <a:spcPts val="0"/>
              </a:spcAft>
              <a:buClr>
                <a:schemeClr val="dk1"/>
              </a:buClr>
              <a:buSzPts val="1100"/>
              <a:buFont typeface="Arial"/>
              <a:buNone/>
            </a:pPr>
            <a:r>
              <a:rPr lang="en-US" sz="2000">
                <a:solidFill>
                  <a:schemeClr val="dk1"/>
                </a:solidFill>
                <a:latin typeface="Times New Roman"/>
                <a:ea typeface="Times New Roman"/>
                <a:cs typeface="Times New Roman"/>
                <a:sym typeface="Times New Roman"/>
              </a:rPr>
              <a:t>                   Crime Prevention using Machine Learning  </a:t>
            </a:r>
            <a:r>
              <a:rPr lang="en-US" sz="1700">
                <a:solidFill>
                  <a:schemeClr val="dk1"/>
                </a:solidFill>
                <a:latin typeface="Times New Roman"/>
                <a:ea typeface="Times New Roman"/>
                <a:cs typeface="Times New Roman"/>
                <a:sym typeface="Times New Roman"/>
              </a:rPr>
              <a:t>DOI: 10.1109/ICCCNT56998.2023.10306731</a:t>
            </a:r>
            <a:endParaRPr sz="1700">
              <a:solidFill>
                <a:schemeClr val="dk1"/>
              </a:solidFill>
              <a:latin typeface="Times New Roman"/>
              <a:ea typeface="Times New Roman"/>
              <a:cs typeface="Times New Roman"/>
              <a:sym typeface="Times New Roman"/>
            </a:endParaRPr>
          </a:p>
          <a:p>
            <a:pPr marL="457200" lvl="0" indent="0" algn="just" rtl="0">
              <a:lnSpc>
                <a:spcPct val="115000"/>
              </a:lnSpc>
              <a:spcBef>
                <a:spcPts val="800"/>
              </a:spcBef>
              <a:spcAft>
                <a:spcPts val="0"/>
              </a:spcAft>
              <a:buNone/>
            </a:pPr>
            <a:r>
              <a:rPr lang="en-US" sz="1700">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[2]</a:t>
            </a:r>
            <a:r>
              <a:rPr lang="en-US" sz="1300">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Visual Analysis of Predictive Policing to Improve Crime Investigation </a:t>
            </a:r>
            <a:endParaRPr sz="2000">
              <a:solidFill>
                <a:schemeClr val="dk1"/>
              </a:solidFill>
              <a:latin typeface="Times New Roman"/>
              <a:ea typeface="Times New Roman"/>
              <a:cs typeface="Times New Roman"/>
              <a:sym typeface="Times New Roman"/>
            </a:endParaRPr>
          </a:p>
          <a:p>
            <a:pPr marL="457200" lvl="0" indent="0" algn="just" rtl="0">
              <a:lnSpc>
                <a:spcPct val="115000"/>
              </a:lnSpc>
              <a:spcBef>
                <a:spcPts val="1200"/>
              </a:spcBef>
              <a:spcAft>
                <a:spcPts val="0"/>
              </a:spcAft>
              <a:buClr>
                <a:schemeClr val="dk1"/>
              </a:buClr>
              <a:buSzPts val="1100"/>
              <a:buFont typeface="Arial"/>
              <a:buNone/>
            </a:pPr>
            <a:r>
              <a:rPr lang="en-US" sz="2000">
                <a:solidFill>
                  <a:schemeClr val="dk1"/>
                </a:solidFill>
                <a:latin typeface="Times New Roman"/>
                <a:ea typeface="Times New Roman"/>
                <a:cs typeface="Times New Roman"/>
                <a:sym typeface="Times New Roman"/>
              </a:rPr>
              <a:t>                       DOI: 10.1109/IC3I46837.2019.9055515</a:t>
            </a:r>
            <a:endParaRPr sz="2000">
              <a:solidFill>
                <a:schemeClr val="dk1"/>
              </a:solidFill>
              <a:latin typeface="Times New Roman"/>
              <a:ea typeface="Times New Roman"/>
              <a:cs typeface="Times New Roman"/>
              <a:sym typeface="Times New Roman"/>
            </a:endParaRPr>
          </a:p>
          <a:p>
            <a:pPr marL="457200" lvl="0" indent="0" algn="just" rtl="0">
              <a:lnSpc>
                <a:spcPct val="115000"/>
              </a:lnSpc>
              <a:spcBef>
                <a:spcPts val="1200"/>
              </a:spcBef>
              <a:spcAft>
                <a:spcPts val="0"/>
              </a:spcAft>
              <a:buNone/>
            </a:pPr>
            <a:r>
              <a:rPr lang="en-US" sz="1700">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[3]</a:t>
            </a:r>
            <a:r>
              <a:rPr lang="en-US" sz="1300">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Crime Analysis and Prediction using Machine Learning Algorithms             </a:t>
            </a:r>
            <a:endParaRPr sz="2000">
              <a:solidFill>
                <a:schemeClr val="dk1"/>
              </a:solidFill>
              <a:latin typeface="Times New Roman"/>
              <a:ea typeface="Times New Roman"/>
              <a:cs typeface="Times New Roman"/>
              <a:sym typeface="Times New Roman"/>
            </a:endParaRPr>
          </a:p>
          <a:p>
            <a:pPr marL="457200" lvl="0" indent="0" algn="just" rtl="0">
              <a:lnSpc>
                <a:spcPct val="115000"/>
              </a:lnSpc>
              <a:spcBef>
                <a:spcPts val="1200"/>
              </a:spcBef>
              <a:spcAft>
                <a:spcPts val="0"/>
              </a:spcAft>
              <a:buClr>
                <a:schemeClr val="dk1"/>
              </a:buClr>
              <a:buSzPts val="1100"/>
              <a:buFont typeface="Arial"/>
              <a:buNone/>
            </a:pPr>
            <a:r>
              <a:rPr lang="en-US" sz="2000">
                <a:solidFill>
                  <a:schemeClr val="dk1"/>
                </a:solidFill>
                <a:latin typeface="Times New Roman"/>
                <a:ea typeface="Times New Roman"/>
                <a:cs typeface="Times New Roman"/>
                <a:sym typeface="Times New Roman"/>
              </a:rPr>
              <a:t>                       DOI: 10.1109/ICCST55948.2022.10040319</a:t>
            </a:r>
            <a:endParaRPr sz="2000">
              <a:solidFill>
                <a:schemeClr val="dk1"/>
              </a:solidFill>
              <a:latin typeface="Times New Roman"/>
              <a:ea typeface="Times New Roman"/>
              <a:cs typeface="Times New Roman"/>
              <a:sym typeface="Times New Roman"/>
            </a:endParaRPr>
          </a:p>
          <a:p>
            <a:pPr marL="457200" lvl="0" indent="0" algn="just" rtl="0">
              <a:lnSpc>
                <a:spcPct val="115000"/>
              </a:lnSpc>
              <a:spcBef>
                <a:spcPts val="1200"/>
              </a:spcBef>
              <a:spcAft>
                <a:spcPts val="0"/>
              </a:spcAft>
              <a:buNone/>
            </a:pPr>
            <a:r>
              <a:rPr lang="en-US" sz="1700">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[4]</a:t>
            </a:r>
            <a:r>
              <a:rPr lang="en-US" sz="1300">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Crime Mapping in India: A GIS Implementation in Chennai City Policing </a:t>
            </a:r>
            <a:endParaRPr sz="2000">
              <a:solidFill>
                <a:schemeClr val="dk1"/>
              </a:solidFill>
              <a:latin typeface="Times New Roman"/>
              <a:ea typeface="Times New Roman"/>
              <a:cs typeface="Times New Roman"/>
              <a:sym typeface="Times New Roman"/>
            </a:endParaRPr>
          </a:p>
          <a:p>
            <a:pPr marL="457200" lvl="0" indent="0" algn="just" rtl="0">
              <a:lnSpc>
                <a:spcPct val="115000"/>
              </a:lnSpc>
              <a:spcBef>
                <a:spcPts val="1200"/>
              </a:spcBef>
              <a:spcAft>
                <a:spcPts val="0"/>
              </a:spcAft>
              <a:buClr>
                <a:schemeClr val="dk1"/>
              </a:buClr>
              <a:buSzPts val="1100"/>
              <a:buFont typeface="Arial"/>
              <a:buNone/>
            </a:pPr>
            <a:r>
              <a:rPr lang="en-US" sz="2000">
                <a:solidFill>
                  <a:schemeClr val="dk1"/>
                </a:solidFill>
                <a:latin typeface="Times New Roman"/>
                <a:ea typeface="Times New Roman"/>
                <a:cs typeface="Times New Roman"/>
                <a:sym typeface="Times New Roman"/>
              </a:rPr>
              <a:t>                      DOI: 10.1080/10824000409480651</a:t>
            </a:r>
            <a:endParaRPr sz="2000">
              <a:solidFill>
                <a:schemeClr val="dk1"/>
              </a:solidFill>
              <a:latin typeface="Times New Roman"/>
              <a:ea typeface="Times New Roman"/>
              <a:cs typeface="Times New Roman"/>
              <a:sym typeface="Times New Roman"/>
            </a:endParaRPr>
          </a:p>
          <a:p>
            <a:pPr marL="457200" lvl="0" indent="0" algn="just" rtl="0">
              <a:lnSpc>
                <a:spcPct val="115000"/>
              </a:lnSpc>
              <a:spcBef>
                <a:spcPts val="1200"/>
              </a:spcBef>
              <a:spcAft>
                <a:spcPts val="0"/>
              </a:spcAft>
              <a:buNone/>
            </a:pPr>
            <a:r>
              <a:rPr lang="en-US" sz="1700">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[5]</a:t>
            </a:r>
            <a:r>
              <a:rPr lang="en-US" sz="1300">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Geofencing 2.0: Taking Location-based Notifications to the Next Level </a:t>
            </a:r>
            <a:endParaRPr sz="2000">
              <a:solidFill>
                <a:schemeClr val="dk1"/>
              </a:solidFill>
              <a:latin typeface="Times New Roman"/>
              <a:ea typeface="Times New Roman"/>
              <a:cs typeface="Times New Roman"/>
              <a:sym typeface="Times New Roman"/>
            </a:endParaRPr>
          </a:p>
          <a:p>
            <a:pPr marL="457200" lvl="0" indent="0" algn="just" rtl="0">
              <a:lnSpc>
                <a:spcPct val="115000"/>
              </a:lnSpc>
              <a:spcBef>
                <a:spcPts val="1200"/>
              </a:spcBef>
              <a:spcAft>
                <a:spcPts val="0"/>
              </a:spcAft>
              <a:buClr>
                <a:schemeClr val="dk1"/>
              </a:buClr>
              <a:buSzPts val="1100"/>
              <a:buFont typeface="Arial"/>
              <a:buNone/>
            </a:pPr>
            <a:r>
              <a:rPr lang="en-US" sz="2000">
                <a:solidFill>
                  <a:schemeClr val="dk1"/>
                </a:solidFill>
                <a:latin typeface="Times New Roman"/>
                <a:ea typeface="Times New Roman"/>
                <a:cs typeface="Times New Roman"/>
                <a:sym typeface="Times New Roman"/>
              </a:rPr>
              <a:t>                      DOI: 10.1145/2632048.2636093</a:t>
            </a:r>
            <a:endParaRPr sz="2000">
              <a:solidFill>
                <a:schemeClr val="dk1"/>
              </a:solidFill>
              <a:latin typeface="Times New Roman"/>
              <a:ea typeface="Times New Roman"/>
              <a:cs typeface="Times New Roman"/>
              <a:sym typeface="Times New Roman"/>
            </a:endParaRPr>
          </a:p>
          <a:p>
            <a:pPr marL="723900" marR="0" lvl="0" indent="0" algn="just" rtl="0">
              <a:spcBef>
                <a:spcPts val="1600"/>
              </a:spcBef>
              <a:spcAft>
                <a:spcPts val="0"/>
              </a:spcAft>
              <a:buNone/>
            </a:pPr>
            <a:r>
              <a:rPr lang="en-US" sz="2000">
                <a:solidFill>
                  <a:schemeClr val="dk1"/>
                </a:solidFill>
                <a:latin typeface="Times New Roman"/>
                <a:ea typeface="Times New Roman"/>
                <a:cs typeface="Times New Roman"/>
                <a:sym typeface="Times New Roman"/>
              </a:rPr>
              <a:t> [6]</a:t>
            </a:r>
            <a:r>
              <a:rPr lang="en-US" sz="1300">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High-performance FIR generation based on a timing-driven architecture component </a:t>
            </a:r>
            <a:endParaRPr sz="2000">
              <a:solidFill>
                <a:schemeClr val="dk1"/>
              </a:solidFill>
              <a:latin typeface="Times New Roman"/>
              <a:ea typeface="Times New Roman"/>
              <a:cs typeface="Times New Roman"/>
              <a:sym typeface="Times New Roman"/>
            </a:endParaRPr>
          </a:p>
          <a:p>
            <a:pPr marL="723900" marR="0" lvl="0" indent="0" algn="just" rtl="0">
              <a:spcBef>
                <a:spcPts val="1600"/>
              </a:spcBef>
              <a:spcAft>
                <a:spcPts val="0"/>
              </a:spcAft>
              <a:buClr>
                <a:schemeClr val="dk1"/>
              </a:buClr>
              <a:buSzPts val="1100"/>
              <a:buFont typeface="Arial"/>
              <a:buNone/>
            </a:pPr>
            <a:r>
              <a:rPr lang="en-US" sz="2000">
                <a:solidFill>
                  <a:schemeClr val="dk1"/>
                </a:solidFill>
                <a:latin typeface="Times New Roman"/>
                <a:ea typeface="Times New Roman"/>
                <a:cs typeface="Times New Roman"/>
                <a:sym typeface="Times New Roman"/>
              </a:rPr>
              <a:t>                 Selection DOI:  10.1109/ISCAS.2002.1010568</a:t>
            </a:r>
            <a:endParaRPr sz="2000">
              <a:solidFill>
                <a:schemeClr val="dk1"/>
              </a:solidFill>
              <a:latin typeface="Times New Roman"/>
              <a:ea typeface="Times New Roman"/>
              <a:cs typeface="Times New Roman"/>
              <a:sym typeface="Times New Roman"/>
            </a:endParaRPr>
          </a:p>
          <a:p>
            <a:pPr marL="0" lvl="0" indent="0" algn="l" rtl="0">
              <a:lnSpc>
                <a:spcPct val="115000"/>
              </a:lnSpc>
              <a:spcBef>
                <a:spcPts val="800"/>
              </a:spcBef>
              <a:spcAft>
                <a:spcPts val="0"/>
              </a:spcAft>
              <a:buClr>
                <a:schemeClr val="dk1"/>
              </a:buClr>
              <a:buSzPts val="1100"/>
              <a:buFont typeface="Arial"/>
              <a:buNone/>
            </a:pPr>
            <a:r>
              <a:rPr lang="en-US" sz="1500">
                <a:solidFill>
                  <a:schemeClr val="dk1"/>
                </a:solidFill>
              </a:rPr>
              <a:t> </a:t>
            </a:r>
            <a:endParaRPr sz="1500">
              <a:solidFill>
                <a:schemeClr val="dk1"/>
              </a:solidFill>
            </a:endParaRPr>
          </a:p>
          <a:p>
            <a:pPr marL="266700" marR="2286000" lvl="0" indent="0" algn="l" rtl="0">
              <a:lnSpc>
                <a:spcPct val="126000"/>
              </a:lnSpc>
              <a:spcBef>
                <a:spcPts val="1200"/>
              </a:spcBef>
              <a:spcAft>
                <a:spcPts val="0"/>
              </a:spcAft>
              <a:buClr>
                <a:schemeClr val="dk1"/>
              </a:buClr>
              <a:buSzPts val="1100"/>
              <a:buFont typeface="Arial"/>
              <a:buNone/>
            </a:pPr>
            <a:endParaRPr sz="1800">
              <a:solidFill>
                <a:schemeClr val="dk1"/>
              </a:solidFill>
            </a:endParaRPr>
          </a:p>
        </p:txBody>
      </p:sp>
      <p:sp>
        <p:nvSpPr>
          <p:cNvPr id="282" name="Google Shape;282;g2faaf93349b_1_72"/>
          <p:cNvSpPr/>
          <p:nvPr/>
        </p:nvSpPr>
        <p:spPr>
          <a:xfrm>
            <a:off x="224091" y="346210"/>
            <a:ext cx="11778000" cy="6442800"/>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g2faaf93349b_1_77"/>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24</a:t>
            </a:fld>
            <a:endParaRPr/>
          </a:p>
        </p:txBody>
      </p:sp>
      <p:sp>
        <p:nvSpPr>
          <p:cNvPr id="289" name="Google Shape;289;g2faaf93349b_1_77"/>
          <p:cNvSpPr txBox="1"/>
          <p:nvPr/>
        </p:nvSpPr>
        <p:spPr>
          <a:xfrm>
            <a:off x="3492575" y="2789450"/>
            <a:ext cx="48864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5000" b="1">
                <a:solidFill>
                  <a:schemeClr val="dk1"/>
                </a:solidFill>
                <a:latin typeface="Times New Roman"/>
                <a:ea typeface="Times New Roman"/>
                <a:cs typeface="Times New Roman"/>
                <a:sym typeface="Times New Roman"/>
              </a:rPr>
              <a:t> </a:t>
            </a:r>
            <a:r>
              <a:rPr lang="en-US" sz="5600" b="1">
                <a:solidFill>
                  <a:schemeClr val="dk1"/>
                </a:solidFill>
                <a:latin typeface="Times New Roman"/>
                <a:ea typeface="Times New Roman"/>
                <a:cs typeface="Times New Roman"/>
                <a:sym typeface="Times New Roman"/>
              </a:rPr>
              <a:t>THANK YOU</a:t>
            </a:r>
            <a:endParaRPr sz="5600" b="1">
              <a:solidFill>
                <a:schemeClr val="dk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a:t>
            </a:fld>
            <a:endParaRPr/>
          </a:p>
        </p:txBody>
      </p:sp>
      <p:sp>
        <p:nvSpPr>
          <p:cNvPr id="103" name="Google Shape;103;p4"/>
          <p:cNvSpPr/>
          <p:nvPr/>
        </p:nvSpPr>
        <p:spPr>
          <a:xfrm>
            <a:off x="234891" y="201335"/>
            <a:ext cx="11778144" cy="6442746"/>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 name="Google Shape;104;p4"/>
          <p:cNvSpPr txBox="1"/>
          <p:nvPr/>
        </p:nvSpPr>
        <p:spPr>
          <a:xfrm>
            <a:off x="485192" y="541176"/>
            <a:ext cx="3144415"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u="sng">
                <a:solidFill>
                  <a:schemeClr val="dk1"/>
                </a:solidFill>
                <a:latin typeface="Times New Roman"/>
                <a:ea typeface="Times New Roman"/>
                <a:cs typeface="Times New Roman"/>
                <a:sym typeface="Times New Roman"/>
              </a:rPr>
              <a:t>Existing System:</a:t>
            </a:r>
            <a:endParaRPr sz="3200" b="1" u="sng">
              <a:solidFill>
                <a:schemeClr val="dk1"/>
              </a:solidFill>
              <a:latin typeface="Times New Roman"/>
              <a:ea typeface="Times New Roman"/>
              <a:cs typeface="Times New Roman"/>
              <a:sym typeface="Times New Roman"/>
            </a:endParaRPr>
          </a:p>
        </p:txBody>
      </p:sp>
      <p:sp>
        <p:nvSpPr>
          <p:cNvPr id="105" name="Google Shape;105;p4"/>
          <p:cNvSpPr txBox="1"/>
          <p:nvPr/>
        </p:nvSpPr>
        <p:spPr>
          <a:xfrm>
            <a:off x="569167" y="1175658"/>
            <a:ext cx="11094098" cy="353943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2800" dirty="0">
                <a:solidFill>
                  <a:schemeClr val="dk1"/>
                </a:solidFill>
                <a:latin typeface="Times New Roman"/>
                <a:ea typeface="Times New Roman"/>
                <a:cs typeface="Times New Roman"/>
                <a:sym typeface="Times New Roman"/>
              </a:rPr>
              <a:t>Existing systems rely on static crime data and basic reporting methods, with limited real-time features and interaction between police and citizens. These systems typically have heavier applications, lack dynamic updates, and offer minimal community engagement and real-time tracking capabilities. They often involve manual data processing, which can lead to errors and delays in response, and do not effectively utilize advanced technologies for crime prediction and prevention.</a:t>
            </a:r>
            <a:endParaRPr sz="2800"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800" dirty="0">
              <a:solidFill>
                <a:schemeClr val="dk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sp>
        <p:nvSpPr>
          <p:cNvPr id="111" name="Google Shape;111;p5"/>
          <p:cNvSpPr/>
          <p:nvPr/>
        </p:nvSpPr>
        <p:spPr>
          <a:xfrm>
            <a:off x="234891" y="201335"/>
            <a:ext cx="11778144" cy="6442746"/>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a:solidFill>
                <a:schemeClr val="lt1"/>
              </a:solidFill>
              <a:latin typeface="Calibri"/>
              <a:ea typeface="Calibri"/>
              <a:cs typeface="Calibri"/>
              <a:sym typeface="Calibri"/>
            </a:endParaRPr>
          </a:p>
        </p:txBody>
      </p:sp>
      <p:sp>
        <p:nvSpPr>
          <p:cNvPr id="112" name="Google Shape;112;p5"/>
          <p:cNvSpPr txBox="1"/>
          <p:nvPr/>
        </p:nvSpPr>
        <p:spPr>
          <a:xfrm>
            <a:off x="559838" y="597158"/>
            <a:ext cx="3732244"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u="sng">
                <a:solidFill>
                  <a:schemeClr val="dk1"/>
                </a:solidFill>
                <a:latin typeface="Times New Roman"/>
                <a:ea typeface="Times New Roman"/>
                <a:cs typeface="Times New Roman"/>
                <a:sym typeface="Times New Roman"/>
              </a:rPr>
              <a:t>Proposed</a:t>
            </a:r>
            <a:r>
              <a:rPr lang="en-US" sz="2800" b="1" u="sng">
                <a:solidFill>
                  <a:schemeClr val="dk1"/>
                </a:solidFill>
                <a:latin typeface="Times New Roman"/>
                <a:ea typeface="Times New Roman"/>
                <a:cs typeface="Times New Roman"/>
                <a:sym typeface="Times New Roman"/>
              </a:rPr>
              <a:t> </a:t>
            </a:r>
            <a:r>
              <a:rPr lang="en-US" sz="3200" b="1" u="sng">
                <a:solidFill>
                  <a:schemeClr val="dk1"/>
                </a:solidFill>
                <a:latin typeface="Times New Roman"/>
                <a:ea typeface="Times New Roman"/>
                <a:cs typeface="Times New Roman"/>
                <a:sym typeface="Times New Roman"/>
              </a:rPr>
              <a:t>System:</a:t>
            </a:r>
            <a:endParaRPr sz="3200" b="1" u="sng">
              <a:solidFill>
                <a:schemeClr val="dk1"/>
              </a:solidFill>
              <a:latin typeface="Times New Roman"/>
              <a:ea typeface="Times New Roman"/>
              <a:cs typeface="Times New Roman"/>
              <a:sym typeface="Times New Roman"/>
            </a:endParaRPr>
          </a:p>
        </p:txBody>
      </p:sp>
      <p:sp>
        <p:nvSpPr>
          <p:cNvPr id="113" name="Google Shape;113;p5"/>
          <p:cNvSpPr txBox="1"/>
          <p:nvPr/>
        </p:nvSpPr>
        <p:spPr>
          <a:xfrm>
            <a:off x="520850" y="1181917"/>
            <a:ext cx="11206200" cy="5479800"/>
          </a:xfrm>
          <a:prstGeom prst="rect">
            <a:avLst/>
          </a:prstGeom>
          <a:noFill/>
          <a:ln>
            <a:noFill/>
          </a:ln>
        </p:spPr>
        <p:txBody>
          <a:bodyPr spcFirstLastPara="1" wrap="square" lIns="91425" tIns="45700" rIns="91425" bIns="45700" anchor="t" anchorCtr="0">
            <a:spAutoFit/>
          </a:bodyPr>
          <a:lstStyle/>
          <a:p>
            <a:pPr marL="0" marR="546100" lvl="0" indent="0" algn="just" rtl="0">
              <a:lnSpc>
                <a:spcPct val="111000"/>
              </a:lnSpc>
              <a:spcBef>
                <a:spcPts val="0"/>
              </a:spcBef>
              <a:spcAft>
                <a:spcPts val="0"/>
              </a:spcAft>
              <a:buSzPts val="1100"/>
              <a:buNone/>
            </a:pPr>
            <a:r>
              <a:rPr lang="en-US" sz="1700" dirty="0">
                <a:solidFill>
                  <a:schemeClr val="dk1"/>
                </a:solidFill>
                <a:latin typeface="Times New Roman"/>
                <a:ea typeface="Times New Roman"/>
                <a:cs typeface="Times New Roman"/>
                <a:sym typeface="Times New Roman"/>
              </a:rPr>
              <a:t> </a:t>
            </a:r>
            <a:endParaRPr dirty="0">
              <a:solidFill>
                <a:schemeClr val="dk1"/>
              </a:solidFill>
            </a:endParaRPr>
          </a:p>
          <a:p>
            <a:pPr marL="546100" marR="546100" lvl="0" indent="0" algn="just" rtl="0">
              <a:lnSpc>
                <a:spcPct val="111000"/>
              </a:lnSpc>
              <a:spcBef>
                <a:spcPts val="0"/>
              </a:spcBef>
              <a:spcAft>
                <a:spcPts val="0"/>
              </a:spcAft>
              <a:buSzPts val="1100"/>
              <a:buNone/>
            </a:pPr>
            <a:r>
              <a:rPr lang="en-US" dirty="0">
                <a:solidFill>
                  <a:schemeClr val="dk1"/>
                </a:solidFill>
              </a:rPr>
              <a:t> </a:t>
            </a:r>
            <a:endParaRPr dirty="0">
              <a:solidFill>
                <a:schemeClr val="dk1"/>
              </a:solidFill>
            </a:endParaRPr>
          </a:p>
          <a:p>
            <a:pPr marL="546100" marR="546100" lvl="0" indent="-342900" algn="just" rtl="0">
              <a:lnSpc>
                <a:spcPct val="111000"/>
              </a:lnSpc>
              <a:spcBef>
                <a:spcPts val="0"/>
              </a:spcBef>
              <a:spcAft>
                <a:spcPts val="0"/>
              </a:spcAft>
              <a:buSzPts val="1100"/>
              <a:buNone/>
            </a:pPr>
            <a:r>
              <a:rPr lang="en-US" sz="2100" dirty="0">
                <a:solidFill>
                  <a:schemeClr val="dk1"/>
                </a:solidFill>
                <a:latin typeface="Times New Roman"/>
                <a:ea typeface="Times New Roman"/>
                <a:cs typeface="Times New Roman"/>
                <a:sym typeface="Times New Roman"/>
              </a:rPr>
              <a:t>●</a:t>
            </a:r>
            <a:r>
              <a:rPr lang="en-US" dirty="0">
                <a:solidFill>
                  <a:schemeClr val="dk1"/>
                </a:solidFill>
                <a:latin typeface="Times New Roman"/>
                <a:ea typeface="Times New Roman"/>
                <a:cs typeface="Times New Roman"/>
                <a:sym typeface="Times New Roman"/>
              </a:rPr>
              <a:t>   </a:t>
            </a:r>
            <a:r>
              <a:rPr lang="en-US" sz="2100" b="1" dirty="0">
                <a:solidFill>
                  <a:schemeClr val="dk1"/>
                </a:solidFill>
                <a:latin typeface="Times New Roman"/>
                <a:ea typeface="Times New Roman"/>
                <a:cs typeface="Times New Roman"/>
                <a:sym typeface="Times New Roman"/>
              </a:rPr>
              <a:t>Real-Time Crime Alerts</a:t>
            </a:r>
            <a:r>
              <a:rPr lang="en-US" sz="2100" dirty="0">
                <a:solidFill>
                  <a:schemeClr val="dk1"/>
                </a:solidFill>
                <a:latin typeface="Times New Roman"/>
                <a:ea typeface="Times New Roman"/>
                <a:cs typeface="Times New Roman"/>
                <a:sym typeface="Times New Roman"/>
              </a:rPr>
              <a:t>: Users will receive instant notifications about ongoing crimes or suspicious activities in their area.</a:t>
            </a:r>
            <a:endParaRPr sz="2100" dirty="0">
              <a:solidFill>
                <a:schemeClr val="dk1"/>
              </a:solidFill>
              <a:latin typeface="Times New Roman"/>
              <a:ea typeface="Times New Roman"/>
              <a:cs typeface="Times New Roman"/>
              <a:sym typeface="Times New Roman"/>
            </a:endParaRPr>
          </a:p>
          <a:p>
            <a:pPr marL="546100" marR="546100" lvl="0" indent="-342900" algn="just" rtl="0">
              <a:lnSpc>
                <a:spcPct val="111000"/>
              </a:lnSpc>
              <a:spcBef>
                <a:spcPts val="0"/>
              </a:spcBef>
              <a:spcAft>
                <a:spcPts val="0"/>
              </a:spcAft>
              <a:buSzPts val="1100"/>
              <a:buNone/>
            </a:pPr>
            <a:r>
              <a:rPr lang="en-US" sz="2100" dirty="0">
                <a:solidFill>
                  <a:schemeClr val="dk1"/>
                </a:solidFill>
                <a:latin typeface="Times New Roman"/>
                <a:ea typeface="Times New Roman"/>
                <a:cs typeface="Times New Roman"/>
                <a:sym typeface="Times New Roman"/>
              </a:rPr>
              <a:t>●</a:t>
            </a:r>
            <a:r>
              <a:rPr lang="en-US" dirty="0">
                <a:solidFill>
                  <a:schemeClr val="dk1"/>
                </a:solidFill>
                <a:latin typeface="Times New Roman"/>
                <a:ea typeface="Times New Roman"/>
                <a:cs typeface="Times New Roman"/>
                <a:sym typeface="Times New Roman"/>
              </a:rPr>
              <a:t>    </a:t>
            </a:r>
            <a:r>
              <a:rPr lang="en-US" sz="2100" b="1" dirty="0">
                <a:solidFill>
                  <a:schemeClr val="dk1"/>
                </a:solidFill>
                <a:latin typeface="Times New Roman"/>
                <a:ea typeface="Times New Roman"/>
                <a:cs typeface="Times New Roman"/>
                <a:sym typeface="Times New Roman"/>
              </a:rPr>
              <a:t>Streamlined Reporting Process</a:t>
            </a:r>
            <a:r>
              <a:rPr lang="en-US" sz="2100" dirty="0">
                <a:solidFill>
                  <a:schemeClr val="dk1"/>
                </a:solidFill>
                <a:latin typeface="Times New Roman"/>
                <a:ea typeface="Times New Roman"/>
                <a:cs typeface="Times New Roman"/>
                <a:sym typeface="Times New Roman"/>
              </a:rPr>
              <a:t>: The app will allow quick crime reporting with auto-filled location details and the ability to attach proof, improving report accuracy and speed.</a:t>
            </a:r>
            <a:endParaRPr sz="2100" dirty="0">
              <a:solidFill>
                <a:schemeClr val="dk1"/>
              </a:solidFill>
              <a:latin typeface="Times New Roman"/>
              <a:ea typeface="Times New Roman"/>
              <a:cs typeface="Times New Roman"/>
              <a:sym typeface="Times New Roman"/>
            </a:endParaRPr>
          </a:p>
          <a:p>
            <a:pPr marL="546100" marR="546100" lvl="0" indent="-342900" algn="just" rtl="0">
              <a:lnSpc>
                <a:spcPct val="111000"/>
              </a:lnSpc>
              <a:spcBef>
                <a:spcPts val="0"/>
              </a:spcBef>
              <a:spcAft>
                <a:spcPts val="0"/>
              </a:spcAft>
              <a:buSzPts val="1100"/>
              <a:buNone/>
            </a:pPr>
            <a:r>
              <a:rPr lang="en-US" sz="2100" dirty="0">
                <a:solidFill>
                  <a:schemeClr val="dk1"/>
                </a:solidFill>
                <a:latin typeface="Times New Roman"/>
                <a:ea typeface="Times New Roman"/>
                <a:cs typeface="Times New Roman"/>
                <a:sym typeface="Times New Roman"/>
              </a:rPr>
              <a:t>●</a:t>
            </a:r>
            <a:r>
              <a:rPr lang="en-US" dirty="0">
                <a:solidFill>
                  <a:schemeClr val="dk1"/>
                </a:solidFill>
                <a:latin typeface="Times New Roman"/>
                <a:ea typeface="Times New Roman"/>
                <a:cs typeface="Times New Roman"/>
                <a:sym typeface="Times New Roman"/>
              </a:rPr>
              <a:t>    </a:t>
            </a:r>
            <a:r>
              <a:rPr lang="en-US" sz="2100" b="1" dirty="0">
                <a:solidFill>
                  <a:schemeClr val="dk1"/>
                </a:solidFill>
                <a:latin typeface="Times New Roman"/>
                <a:ea typeface="Times New Roman"/>
                <a:cs typeface="Times New Roman"/>
                <a:sym typeface="Times New Roman"/>
              </a:rPr>
              <a:t>Predictive Analytics</a:t>
            </a:r>
            <a:r>
              <a:rPr lang="en-US" sz="2100" dirty="0">
                <a:solidFill>
                  <a:schemeClr val="dk1"/>
                </a:solidFill>
                <a:latin typeface="Times New Roman"/>
                <a:ea typeface="Times New Roman"/>
                <a:cs typeface="Times New Roman"/>
                <a:sym typeface="Times New Roman"/>
              </a:rPr>
              <a:t>: AI and machine learning will analyze historical crime data to identify and predict crime-prone areas, helping users avoid risks.</a:t>
            </a:r>
            <a:endParaRPr sz="2100" dirty="0">
              <a:solidFill>
                <a:schemeClr val="dk1"/>
              </a:solidFill>
              <a:latin typeface="Times New Roman"/>
              <a:ea typeface="Times New Roman"/>
              <a:cs typeface="Times New Roman"/>
              <a:sym typeface="Times New Roman"/>
            </a:endParaRPr>
          </a:p>
          <a:p>
            <a:pPr marL="546100" marR="546100" lvl="0" indent="-342900" algn="just" rtl="0">
              <a:lnSpc>
                <a:spcPct val="111000"/>
              </a:lnSpc>
              <a:spcBef>
                <a:spcPts val="0"/>
              </a:spcBef>
              <a:spcAft>
                <a:spcPts val="0"/>
              </a:spcAft>
              <a:buSzPts val="1100"/>
              <a:buNone/>
            </a:pPr>
            <a:r>
              <a:rPr lang="en-US" sz="2100" dirty="0">
                <a:solidFill>
                  <a:schemeClr val="dk1"/>
                </a:solidFill>
                <a:latin typeface="Times New Roman"/>
                <a:ea typeface="Times New Roman"/>
                <a:cs typeface="Times New Roman"/>
                <a:sym typeface="Times New Roman"/>
              </a:rPr>
              <a:t>●</a:t>
            </a:r>
            <a:r>
              <a:rPr lang="en-US" dirty="0">
                <a:solidFill>
                  <a:schemeClr val="dk1"/>
                </a:solidFill>
                <a:latin typeface="Times New Roman"/>
                <a:ea typeface="Times New Roman"/>
                <a:cs typeface="Times New Roman"/>
                <a:sym typeface="Times New Roman"/>
              </a:rPr>
              <a:t>  </a:t>
            </a:r>
            <a:r>
              <a:rPr lang="en-US" sz="2100" b="1" dirty="0">
                <a:solidFill>
                  <a:schemeClr val="dk1"/>
                </a:solidFill>
                <a:latin typeface="Times New Roman"/>
                <a:ea typeface="Times New Roman"/>
                <a:cs typeface="Times New Roman"/>
                <a:sym typeface="Times New Roman"/>
              </a:rPr>
              <a:t>Enhanced Communication</a:t>
            </a:r>
            <a:r>
              <a:rPr lang="en-US" sz="2100" dirty="0">
                <a:solidFill>
                  <a:schemeClr val="dk1"/>
                </a:solidFill>
                <a:latin typeface="Times New Roman"/>
                <a:ea typeface="Times New Roman"/>
                <a:cs typeface="Times New Roman"/>
                <a:sym typeface="Times New Roman"/>
              </a:rPr>
              <a:t>: A direct communication channel between citizens and law enforcement will allow users to track report statuses and receive updates.</a:t>
            </a:r>
            <a:endParaRPr sz="2100" dirty="0">
              <a:solidFill>
                <a:schemeClr val="dk1"/>
              </a:solidFill>
              <a:latin typeface="Times New Roman"/>
              <a:ea typeface="Times New Roman"/>
              <a:cs typeface="Times New Roman"/>
              <a:sym typeface="Times New Roman"/>
            </a:endParaRPr>
          </a:p>
          <a:p>
            <a:pPr marL="546100" marR="546100" lvl="0" indent="-342900" algn="just" rtl="0">
              <a:lnSpc>
                <a:spcPct val="111000"/>
              </a:lnSpc>
              <a:spcBef>
                <a:spcPts val="0"/>
              </a:spcBef>
              <a:spcAft>
                <a:spcPts val="0"/>
              </a:spcAft>
              <a:buSzPts val="1100"/>
              <a:buNone/>
            </a:pPr>
            <a:r>
              <a:rPr lang="en-US" sz="2100" dirty="0">
                <a:solidFill>
                  <a:schemeClr val="dk1"/>
                </a:solidFill>
                <a:latin typeface="Times New Roman"/>
                <a:ea typeface="Times New Roman"/>
                <a:cs typeface="Times New Roman"/>
                <a:sym typeface="Times New Roman"/>
              </a:rPr>
              <a:t>●</a:t>
            </a:r>
            <a:r>
              <a:rPr lang="en-US" dirty="0">
                <a:solidFill>
                  <a:schemeClr val="dk1"/>
                </a:solidFill>
                <a:latin typeface="Times New Roman"/>
                <a:ea typeface="Times New Roman"/>
                <a:cs typeface="Times New Roman"/>
                <a:sym typeface="Times New Roman"/>
              </a:rPr>
              <a:t>    </a:t>
            </a:r>
            <a:r>
              <a:rPr lang="en-US" sz="2100" b="1" dirty="0">
                <a:solidFill>
                  <a:schemeClr val="dk1"/>
                </a:solidFill>
                <a:latin typeface="Times New Roman"/>
                <a:ea typeface="Times New Roman"/>
                <a:cs typeface="Times New Roman"/>
                <a:sym typeface="Times New Roman"/>
              </a:rPr>
              <a:t>Geo-Fencing</a:t>
            </a:r>
            <a:r>
              <a:rPr lang="en-US" sz="2100" dirty="0">
                <a:solidFill>
                  <a:schemeClr val="dk1"/>
                </a:solidFill>
                <a:latin typeface="Times New Roman"/>
                <a:ea typeface="Times New Roman"/>
                <a:cs typeface="Times New Roman"/>
                <a:sym typeface="Times New Roman"/>
              </a:rPr>
              <a:t>: Users will receive alerts when entering or exiting specific crime-prone areas for proactive safety.</a:t>
            </a:r>
            <a:endParaRPr sz="2100" dirty="0">
              <a:solidFill>
                <a:schemeClr val="dk1"/>
              </a:solidFill>
              <a:latin typeface="Times New Roman"/>
              <a:ea typeface="Times New Roman"/>
              <a:cs typeface="Times New Roman"/>
              <a:sym typeface="Times New Roman"/>
            </a:endParaRPr>
          </a:p>
          <a:p>
            <a:pPr marL="546100" marR="546100" lvl="0" indent="-342900" algn="just" rtl="0">
              <a:lnSpc>
                <a:spcPct val="111000"/>
              </a:lnSpc>
              <a:spcBef>
                <a:spcPts val="0"/>
              </a:spcBef>
              <a:spcAft>
                <a:spcPts val="0"/>
              </a:spcAft>
              <a:buSzPts val="1100"/>
              <a:buNone/>
            </a:pPr>
            <a:r>
              <a:rPr lang="en-US" sz="2100" dirty="0">
                <a:solidFill>
                  <a:schemeClr val="dk1"/>
                </a:solidFill>
                <a:latin typeface="Times New Roman"/>
                <a:ea typeface="Times New Roman"/>
                <a:cs typeface="Times New Roman"/>
                <a:sym typeface="Times New Roman"/>
              </a:rPr>
              <a:t>●</a:t>
            </a:r>
            <a:r>
              <a:rPr lang="en-US" dirty="0">
                <a:solidFill>
                  <a:schemeClr val="dk1"/>
                </a:solidFill>
                <a:latin typeface="Times New Roman"/>
                <a:ea typeface="Times New Roman"/>
                <a:cs typeface="Times New Roman"/>
                <a:sym typeface="Times New Roman"/>
              </a:rPr>
              <a:t>    </a:t>
            </a:r>
            <a:r>
              <a:rPr lang="en-US" sz="2100" b="1" dirty="0">
                <a:solidFill>
                  <a:schemeClr val="dk1"/>
                </a:solidFill>
                <a:latin typeface="Times New Roman"/>
                <a:ea typeface="Times New Roman"/>
                <a:cs typeface="Times New Roman"/>
                <a:sym typeface="Times New Roman"/>
              </a:rPr>
              <a:t>Community Engagement</a:t>
            </a:r>
            <a:r>
              <a:rPr lang="en-US" sz="2100" dirty="0">
                <a:solidFill>
                  <a:schemeClr val="dk1"/>
                </a:solidFill>
                <a:latin typeface="Times New Roman"/>
                <a:ea typeface="Times New Roman"/>
                <a:cs typeface="Times New Roman"/>
                <a:sym typeface="Times New Roman"/>
              </a:rPr>
              <a:t>: The app will encourage user feedback and participation in safety initiatives to foster community involvement.</a:t>
            </a:r>
            <a:endParaRPr sz="2100" dirty="0">
              <a:solidFill>
                <a:schemeClr val="dk1"/>
              </a:solidFill>
              <a:latin typeface="Times New Roman"/>
              <a:ea typeface="Times New Roman"/>
              <a:cs typeface="Times New Roman"/>
              <a:sym typeface="Times New Roman"/>
            </a:endParaRPr>
          </a:p>
          <a:p>
            <a:pPr marL="0" marR="546100" lvl="0" indent="0" algn="just" rtl="0">
              <a:lnSpc>
                <a:spcPct val="111000"/>
              </a:lnSpc>
              <a:spcBef>
                <a:spcPts val="0"/>
              </a:spcBef>
              <a:spcAft>
                <a:spcPts val="0"/>
              </a:spcAft>
              <a:buSzPts val="1100"/>
              <a:buNone/>
            </a:pPr>
            <a:endParaRPr sz="1700"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1700" dirty="0">
              <a:solidFill>
                <a:schemeClr val="dk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g2faaf93349b_2_19"/>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
        <p:nvSpPr>
          <p:cNvPr id="120" name="Google Shape;120;g2faaf93349b_2_19"/>
          <p:cNvSpPr txBox="1"/>
          <p:nvPr/>
        </p:nvSpPr>
        <p:spPr>
          <a:xfrm>
            <a:off x="510100" y="559125"/>
            <a:ext cx="9347100" cy="5880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b="1" u="sng" dirty="0">
                <a:solidFill>
                  <a:schemeClr val="dk1"/>
                </a:solidFill>
                <a:latin typeface="Times New Roman"/>
                <a:ea typeface="Times New Roman"/>
                <a:cs typeface="Times New Roman"/>
                <a:sym typeface="Times New Roman"/>
              </a:rPr>
              <a:t>DEVELOPMENT ENVIROMENT </a:t>
            </a:r>
            <a:endParaRPr sz="3200" b="1" u="sng" dirty="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en-US" sz="3000" b="1" u="sng" dirty="0">
                <a:solidFill>
                  <a:schemeClr val="dk1"/>
                </a:solidFill>
                <a:latin typeface="Times New Roman"/>
                <a:ea typeface="Times New Roman"/>
                <a:cs typeface="Times New Roman"/>
                <a:sym typeface="Times New Roman"/>
              </a:rPr>
              <a:t>SOFTWARE REQUIREMENT </a:t>
            </a:r>
            <a:endParaRPr sz="3000" b="1" u="sng" dirty="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r>
              <a:rPr lang="en-US" sz="2800" dirty="0">
                <a:solidFill>
                  <a:schemeClr val="dk1"/>
                </a:solidFill>
                <a:latin typeface="Times New Roman"/>
                <a:ea typeface="Times New Roman"/>
                <a:cs typeface="Times New Roman"/>
                <a:sym typeface="Times New Roman"/>
              </a:rPr>
              <a:t>● Android Operating System Version 7.0 OR Higher </a:t>
            </a:r>
            <a:endParaRPr sz="2800" dirty="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r>
              <a:rPr lang="en-US" sz="2800" dirty="0">
                <a:solidFill>
                  <a:schemeClr val="dk1"/>
                </a:solidFill>
                <a:latin typeface="Times New Roman"/>
                <a:ea typeface="Times New Roman"/>
                <a:cs typeface="Times New Roman"/>
                <a:sym typeface="Times New Roman"/>
              </a:rPr>
              <a:t>● Java Development Kit (JDK) Version 8 OR Higher </a:t>
            </a:r>
            <a:endParaRPr sz="2800" dirty="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r>
              <a:rPr lang="en-US" sz="2800" dirty="0">
                <a:solidFill>
                  <a:schemeClr val="dk1"/>
                </a:solidFill>
                <a:latin typeface="Times New Roman"/>
                <a:ea typeface="Times New Roman"/>
                <a:cs typeface="Times New Roman"/>
                <a:sym typeface="Times New Roman"/>
              </a:rPr>
              <a:t>● Android Studio IDE Version 4.0 OR Higher </a:t>
            </a:r>
            <a:endParaRPr sz="2800" dirty="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r>
              <a:rPr lang="en-US" sz="2800" dirty="0">
                <a:solidFill>
                  <a:schemeClr val="dk1"/>
                </a:solidFill>
                <a:latin typeface="Times New Roman"/>
                <a:ea typeface="Times New Roman"/>
                <a:cs typeface="Times New Roman"/>
                <a:sym typeface="Times New Roman"/>
              </a:rPr>
              <a:t>● Programming Languages: Java, XML </a:t>
            </a:r>
            <a:endParaRPr sz="2800" dirty="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r>
              <a:rPr lang="en-US" sz="2800" dirty="0">
                <a:solidFill>
                  <a:schemeClr val="dk1"/>
                </a:solidFill>
                <a:latin typeface="Times New Roman"/>
                <a:ea typeface="Times New Roman"/>
                <a:cs typeface="Times New Roman"/>
                <a:sym typeface="Times New Roman"/>
              </a:rPr>
              <a:t>● Machine Learning Libraries: k </a:t>
            </a:r>
            <a:r>
              <a:rPr lang="en-US" sz="2800" dirty="0" err="1">
                <a:solidFill>
                  <a:schemeClr val="dk1"/>
                </a:solidFill>
                <a:latin typeface="Times New Roman"/>
                <a:ea typeface="Times New Roman"/>
                <a:cs typeface="Times New Roman"/>
                <a:sym typeface="Times New Roman"/>
              </a:rPr>
              <a:t>means,scikit</a:t>
            </a:r>
            <a:r>
              <a:rPr lang="en-US" sz="2800" dirty="0">
                <a:solidFill>
                  <a:schemeClr val="dk1"/>
                </a:solidFill>
                <a:latin typeface="Times New Roman"/>
                <a:ea typeface="Times New Roman"/>
                <a:cs typeface="Times New Roman"/>
                <a:sym typeface="Times New Roman"/>
              </a:rPr>
              <a:t>-learn </a:t>
            </a:r>
            <a:endParaRPr sz="2800" dirty="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r>
              <a:rPr lang="en-US" sz="2800" dirty="0">
                <a:solidFill>
                  <a:schemeClr val="dk1"/>
                </a:solidFill>
                <a:latin typeface="Times New Roman"/>
                <a:ea typeface="Times New Roman"/>
                <a:cs typeface="Times New Roman"/>
                <a:sym typeface="Times New Roman"/>
              </a:rPr>
              <a:t>● Firebase: Real-time database and authentication services </a:t>
            </a:r>
            <a:endParaRPr sz="2800" dirty="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r>
              <a:rPr lang="en-US" sz="2800" dirty="0">
                <a:solidFill>
                  <a:schemeClr val="dk1"/>
                </a:solidFill>
                <a:latin typeface="Times New Roman"/>
                <a:ea typeface="Times New Roman"/>
                <a:cs typeface="Times New Roman"/>
                <a:sym typeface="Times New Roman"/>
              </a:rPr>
              <a:t>● Google Maps API: For geolocation and mapping features</a:t>
            </a:r>
            <a:endParaRPr sz="2800" dirty="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en-US" sz="2800" b="1" u="sng" dirty="0">
                <a:solidFill>
                  <a:schemeClr val="dk1"/>
                </a:solidFill>
                <a:latin typeface="Times New Roman"/>
                <a:ea typeface="Times New Roman"/>
                <a:cs typeface="Times New Roman"/>
                <a:sym typeface="Times New Roman"/>
              </a:rPr>
              <a:t>HARDWARE REQUIREMENT</a:t>
            </a:r>
            <a:r>
              <a:rPr lang="en-US" sz="2800" b="1" u="sng" dirty="0">
                <a:solidFill>
                  <a:schemeClr val="dk1"/>
                </a:solidFill>
                <a:latin typeface="Calibri"/>
                <a:ea typeface="Calibri"/>
                <a:cs typeface="Calibri"/>
                <a:sym typeface="Calibri"/>
              </a:rPr>
              <a:t> </a:t>
            </a:r>
            <a:endParaRPr sz="2800" b="1" u="sng" dirty="0">
              <a:solidFill>
                <a:schemeClr val="dk1"/>
              </a:solidFill>
              <a:latin typeface="Calibri"/>
              <a:ea typeface="Calibri"/>
              <a:cs typeface="Calibri"/>
              <a:sym typeface="Calibri"/>
            </a:endParaRPr>
          </a:p>
          <a:p>
            <a:pPr marL="457200" lvl="0" indent="0" algn="l" rtl="0">
              <a:spcBef>
                <a:spcPts val="0"/>
              </a:spcBef>
              <a:spcAft>
                <a:spcPts val="0"/>
              </a:spcAft>
              <a:buNone/>
            </a:pPr>
            <a:r>
              <a:rPr lang="en-US" sz="2800" dirty="0">
                <a:solidFill>
                  <a:schemeClr val="dk1"/>
                </a:solidFill>
                <a:latin typeface="Times New Roman"/>
                <a:ea typeface="Times New Roman"/>
                <a:cs typeface="Times New Roman"/>
                <a:sym typeface="Times New Roman"/>
              </a:rPr>
              <a:t>● Android device with a minimum of 2GB RAM and 16GB internal storage. </a:t>
            </a:r>
            <a:endParaRPr sz="2800" dirty="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r>
              <a:rPr lang="en-US" sz="2800" dirty="0">
                <a:solidFill>
                  <a:schemeClr val="dk1"/>
                </a:solidFill>
                <a:latin typeface="Times New Roman"/>
                <a:ea typeface="Times New Roman"/>
                <a:cs typeface="Times New Roman"/>
                <a:sym typeface="Times New Roman"/>
              </a:rPr>
              <a:t>● Mobile with Camera and GPS tracker</a:t>
            </a:r>
            <a:endParaRPr sz="2800" dirty="0">
              <a:solidFill>
                <a:schemeClr val="dk1"/>
              </a:solidFill>
              <a:latin typeface="Times New Roman"/>
              <a:ea typeface="Times New Roman"/>
              <a:cs typeface="Times New Roman"/>
              <a:sym typeface="Times New Roman"/>
            </a:endParaRPr>
          </a:p>
        </p:txBody>
      </p:sp>
      <p:sp>
        <p:nvSpPr>
          <p:cNvPr id="121" name="Google Shape;121;g2faaf93349b_2_19"/>
          <p:cNvSpPr/>
          <p:nvPr/>
        </p:nvSpPr>
        <p:spPr>
          <a:xfrm>
            <a:off x="234891" y="201335"/>
            <a:ext cx="11778000" cy="6442800"/>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a:solidFill>
                <a:schemeClr val="lt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endParaRPr/>
          </a:p>
        </p:txBody>
      </p:sp>
      <p:sp>
        <p:nvSpPr>
          <p:cNvPr id="127" name="Google Shape;127;p6"/>
          <p:cNvSpPr txBox="1"/>
          <p:nvPr/>
        </p:nvSpPr>
        <p:spPr>
          <a:xfrm>
            <a:off x="489925" y="862797"/>
            <a:ext cx="11268000" cy="6247824"/>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3000" b="1" u="sng" dirty="0">
                <a:solidFill>
                  <a:schemeClr val="dk1"/>
                </a:solidFill>
                <a:latin typeface="Times New Roman"/>
                <a:ea typeface="Times New Roman"/>
                <a:cs typeface="Times New Roman"/>
                <a:sym typeface="Times New Roman"/>
              </a:rPr>
              <a:t>1.Crime Mapping and Analytics Module</a:t>
            </a:r>
            <a:r>
              <a:rPr lang="en-US" sz="3000" b="1" dirty="0">
                <a:solidFill>
                  <a:schemeClr val="dk1"/>
                </a:solidFill>
                <a:latin typeface="Times New Roman"/>
                <a:ea typeface="Times New Roman"/>
                <a:cs typeface="Times New Roman"/>
                <a:sym typeface="Times New Roman"/>
              </a:rPr>
              <a:t>:</a:t>
            </a:r>
            <a:endParaRPr sz="3000" b="1"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r>
              <a:rPr lang="en-US" dirty="0"/>
              <a:t>               </a:t>
            </a:r>
            <a:r>
              <a:rPr lang="en-US" sz="2800" dirty="0" err="1">
                <a:latin typeface="Times New Roman"/>
                <a:ea typeface="Times New Roman"/>
                <a:cs typeface="Times New Roman"/>
                <a:sym typeface="Times New Roman"/>
              </a:rPr>
              <a:t>Sentrix</a:t>
            </a:r>
            <a:r>
              <a:rPr lang="en-US" sz="2800" dirty="0">
                <a:latin typeface="Times New Roman"/>
                <a:ea typeface="Times New Roman"/>
                <a:cs typeface="Times New Roman"/>
                <a:sym typeface="Times New Roman"/>
              </a:rPr>
              <a:t> uses K-Means clustering and predictive analytics to map crime-prone areas, identify hotspots, and assist law enforcement, while helping citizens stay aware of high-risk zones.</a:t>
            </a:r>
          </a:p>
          <a:p>
            <a:pPr marL="0" marR="0" lvl="0" indent="0" algn="just" rtl="0">
              <a:spcBef>
                <a:spcPts val="0"/>
              </a:spcBef>
              <a:spcAft>
                <a:spcPts val="0"/>
              </a:spcAft>
              <a:buNone/>
            </a:pPr>
            <a:r>
              <a:rPr lang="en-US" sz="3000" b="1" u="sng" dirty="0">
                <a:solidFill>
                  <a:schemeClr val="dk1"/>
                </a:solidFill>
                <a:latin typeface="Times New Roman"/>
                <a:ea typeface="Times New Roman"/>
                <a:cs typeface="Times New Roman"/>
                <a:sym typeface="Times New Roman"/>
              </a:rPr>
              <a:t>2. Crime Reporting Module : </a:t>
            </a:r>
            <a:endParaRPr sz="1600" dirty="0">
              <a:solidFill>
                <a:schemeClr val="dk1"/>
              </a:solidFill>
            </a:endParaRPr>
          </a:p>
          <a:p>
            <a:pPr algn="just"/>
            <a:r>
              <a:rPr lang="en-US" sz="2800" dirty="0">
                <a:latin typeface="Times New Roman"/>
                <a:ea typeface="Times New Roman"/>
                <a:cs typeface="Times New Roman"/>
                <a:sym typeface="Times New Roman"/>
              </a:rPr>
              <a:t>        </a:t>
            </a:r>
            <a:r>
              <a:rPr lang="en-US" sz="2800" dirty="0" err="1">
                <a:latin typeface="Times New Roman"/>
                <a:ea typeface="Times New Roman"/>
                <a:cs typeface="Times New Roman"/>
                <a:sym typeface="Times New Roman"/>
              </a:rPr>
              <a:t>Sentrix</a:t>
            </a:r>
            <a:r>
              <a:rPr lang="en-US" sz="2800" dirty="0">
                <a:latin typeface="Times New Roman"/>
                <a:ea typeface="Times New Roman"/>
                <a:cs typeface="Times New Roman"/>
                <a:sym typeface="Times New Roman"/>
              </a:rPr>
              <a:t> allows users to report crimes in real time with a user-friendly interface that auto-fills location and time using GPS. Users can upload images and videos as evidence, and trigger an emergency alarm to alert nearby users and authorities instantly.</a:t>
            </a:r>
          </a:p>
          <a:p>
            <a:pPr marL="0" marR="0" lvl="0" indent="0" algn="just" rtl="0">
              <a:spcBef>
                <a:spcPts val="0"/>
              </a:spcBef>
              <a:spcAft>
                <a:spcPts val="0"/>
              </a:spcAft>
              <a:buNone/>
            </a:pPr>
            <a:r>
              <a:rPr lang="en-US" sz="3000" b="1" u="sng" dirty="0">
                <a:solidFill>
                  <a:schemeClr val="dk1"/>
                </a:solidFill>
                <a:latin typeface="Times New Roman"/>
                <a:ea typeface="Times New Roman"/>
                <a:cs typeface="Times New Roman"/>
                <a:sym typeface="Times New Roman"/>
              </a:rPr>
              <a:t>3. Geofencing  Module :</a:t>
            </a:r>
            <a:endParaRPr sz="3000" b="1" u="sng" dirty="0">
              <a:solidFill>
                <a:schemeClr val="dk1"/>
              </a:solidFill>
              <a:latin typeface="Times New Roman"/>
              <a:ea typeface="Times New Roman"/>
              <a:cs typeface="Times New Roman"/>
              <a:sym typeface="Times New Roman"/>
            </a:endParaRPr>
          </a:p>
          <a:p>
            <a:pPr marL="0" lvl="0" indent="0" algn="l" rtl="0">
              <a:spcBef>
                <a:spcPts val="0"/>
              </a:spcBef>
              <a:spcAft>
                <a:spcPts val="0"/>
              </a:spcAft>
              <a:buClr>
                <a:schemeClr val="dk1"/>
              </a:buClr>
              <a:buFont typeface="Arial"/>
              <a:buNone/>
            </a:pPr>
            <a:r>
              <a:rPr lang="en-US" sz="2800" dirty="0">
                <a:solidFill>
                  <a:schemeClr val="dk1"/>
                </a:solidFill>
                <a:latin typeface="Times New Roman"/>
                <a:ea typeface="Times New Roman"/>
                <a:cs typeface="Times New Roman"/>
                <a:sym typeface="Times New Roman"/>
              </a:rPr>
              <a:t>        </a:t>
            </a:r>
            <a:r>
              <a:rPr lang="en-US" sz="2800" dirty="0" err="1">
                <a:solidFill>
                  <a:schemeClr val="dk1"/>
                </a:solidFill>
                <a:latin typeface="Times New Roman"/>
                <a:ea typeface="Times New Roman"/>
                <a:cs typeface="Times New Roman"/>
                <a:sym typeface="Times New Roman"/>
              </a:rPr>
              <a:t>Sentrix</a:t>
            </a:r>
            <a:r>
              <a:rPr lang="en-US" sz="2800" dirty="0">
                <a:solidFill>
                  <a:schemeClr val="dk1"/>
                </a:solidFill>
                <a:latin typeface="Times New Roman"/>
                <a:ea typeface="Times New Roman"/>
                <a:cs typeface="Times New Roman"/>
                <a:sym typeface="Times New Roman"/>
              </a:rPr>
              <a:t> implements geo-fencing to define crime-prone areas, sending voice alerts when users enter or exit these zones. It enhances safety with real-time visual and audio notifications of nearby threats.</a:t>
            </a:r>
            <a:endParaRPr sz="2800" dirty="0">
              <a:solidFill>
                <a:schemeClr val="dk1"/>
              </a:solidFill>
              <a:latin typeface="Times New Roman"/>
              <a:ea typeface="Times New Roman"/>
              <a:cs typeface="Times New Roman"/>
              <a:sym typeface="Times New Roman"/>
            </a:endParaRPr>
          </a:p>
          <a:p>
            <a:pPr marL="457200" marR="0" lvl="0" indent="0" algn="just" rtl="0">
              <a:spcBef>
                <a:spcPts val="0"/>
              </a:spcBef>
              <a:spcAft>
                <a:spcPts val="0"/>
              </a:spcAft>
              <a:buNone/>
            </a:pPr>
            <a:endParaRPr sz="2800" dirty="0">
              <a:latin typeface="Times New Roman"/>
              <a:ea typeface="Times New Roman"/>
              <a:cs typeface="Times New Roman"/>
              <a:sym typeface="Times New Roman"/>
            </a:endParaRPr>
          </a:p>
        </p:txBody>
      </p:sp>
      <p:sp>
        <p:nvSpPr>
          <p:cNvPr id="128" name="Google Shape;128;p6"/>
          <p:cNvSpPr txBox="1"/>
          <p:nvPr/>
        </p:nvSpPr>
        <p:spPr>
          <a:xfrm>
            <a:off x="434000" y="278025"/>
            <a:ext cx="54006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u="sng">
                <a:solidFill>
                  <a:schemeClr val="dk1"/>
                </a:solidFill>
                <a:latin typeface="Times New Roman"/>
                <a:ea typeface="Times New Roman"/>
                <a:cs typeface="Times New Roman"/>
                <a:sym typeface="Times New Roman"/>
              </a:rPr>
              <a:t>MODULE DESCRIPTION:</a:t>
            </a:r>
            <a:endParaRPr sz="3200" b="1" u="sng">
              <a:solidFill>
                <a:schemeClr val="dk1"/>
              </a:solidFill>
              <a:latin typeface="Times New Roman"/>
              <a:ea typeface="Times New Roman"/>
              <a:cs typeface="Times New Roman"/>
              <a:sym typeface="Times New Roman"/>
            </a:endParaRPr>
          </a:p>
        </p:txBody>
      </p:sp>
      <p:sp>
        <p:nvSpPr>
          <p:cNvPr id="129" name="Google Shape;129;p6"/>
          <p:cNvSpPr/>
          <p:nvPr/>
        </p:nvSpPr>
        <p:spPr>
          <a:xfrm>
            <a:off x="206991" y="207610"/>
            <a:ext cx="11778000" cy="6442800"/>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a:solidFill>
                <a:schemeClr val="lt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endParaRPr/>
          </a:p>
        </p:txBody>
      </p:sp>
      <p:sp>
        <p:nvSpPr>
          <p:cNvPr id="135" name="Google Shape;135;p9"/>
          <p:cNvSpPr txBox="1"/>
          <p:nvPr/>
        </p:nvSpPr>
        <p:spPr>
          <a:xfrm>
            <a:off x="581219" y="430180"/>
            <a:ext cx="11239500" cy="612600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2800" b="1" u="sng">
                <a:solidFill>
                  <a:schemeClr val="dk1"/>
                </a:solidFill>
                <a:latin typeface="Times New Roman"/>
                <a:ea typeface="Times New Roman"/>
                <a:cs typeface="Times New Roman"/>
                <a:sym typeface="Times New Roman"/>
              </a:rPr>
              <a:t>4. Crime Meter and Reports :</a:t>
            </a:r>
            <a:endParaRPr sz="2800" b="1" u="sng">
              <a:solidFill>
                <a:schemeClr val="dk1"/>
              </a:solidFill>
              <a:latin typeface="Times New Roman"/>
              <a:ea typeface="Times New Roman"/>
              <a:cs typeface="Times New Roman"/>
              <a:sym typeface="Times New Roman"/>
            </a:endParaRPr>
          </a:p>
          <a:p>
            <a:pPr marL="0" lvl="0" indent="0" algn="just" rtl="0">
              <a:spcBef>
                <a:spcPts val="0"/>
              </a:spcBef>
              <a:spcAft>
                <a:spcPts val="0"/>
              </a:spcAft>
              <a:buNone/>
            </a:pPr>
            <a:r>
              <a:rPr lang="en-US" sz="2800">
                <a:solidFill>
                  <a:schemeClr val="dk1"/>
                </a:solidFill>
                <a:latin typeface="Times New Roman"/>
                <a:ea typeface="Times New Roman"/>
                <a:cs typeface="Times New Roman"/>
                <a:sym typeface="Times New Roman"/>
              </a:rPr>
              <a:t>         The Crime Meter provides real-time crime updates with a pie chart for quick analysis, while the Crime Report section offers detailed reports with auto-filled data. Police can instantly access uploaded evidence for faster investigation and response.</a:t>
            </a:r>
            <a:endParaRPr sz="2800">
              <a:solidFill>
                <a:schemeClr val="dk1"/>
              </a:solidFill>
              <a:latin typeface="Times New Roman"/>
              <a:ea typeface="Times New Roman"/>
              <a:cs typeface="Times New Roman"/>
              <a:sym typeface="Times New Roman"/>
            </a:endParaRPr>
          </a:p>
          <a:p>
            <a:pPr marL="0" lvl="0" indent="0" algn="just" rtl="0">
              <a:spcBef>
                <a:spcPts val="0"/>
              </a:spcBef>
              <a:spcAft>
                <a:spcPts val="0"/>
              </a:spcAft>
              <a:buClr>
                <a:schemeClr val="dk1"/>
              </a:buClr>
              <a:buFont typeface="Arial"/>
              <a:buNone/>
            </a:pPr>
            <a:r>
              <a:rPr lang="en-US" sz="2800" b="1" u="sng">
                <a:solidFill>
                  <a:schemeClr val="dk1"/>
                </a:solidFill>
                <a:latin typeface="Times New Roman"/>
                <a:ea typeface="Times New Roman"/>
                <a:cs typeface="Times New Roman"/>
                <a:sym typeface="Times New Roman"/>
              </a:rPr>
              <a:t>5. Prioritize Department :</a:t>
            </a:r>
            <a:endParaRPr sz="2800" b="1" u="sng">
              <a:solidFill>
                <a:schemeClr val="dk1"/>
              </a:solidFill>
              <a:latin typeface="Times New Roman"/>
              <a:ea typeface="Times New Roman"/>
              <a:cs typeface="Times New Roman"/>
              <a:sym typeface="Times New Roman"/>
            </a:endParaRPr>
          </a:p>
          <a:p>
            <a:pPr marL="0" lvl="0" indent="0" algn="just" rtl="0">
              <a:spcBef>
                <a:spcPts val="0"/>
              </a:spcBef>
              <a:spcAft>
                <a:spcPts val="0"/>
              </a:spcAft>
              <a:buNone/>
            </a:pPr>
            <a:r>
              <a:rPr lang="en-US" sz="2800">
                <a:solidFill>
                  <a:schemeClr val="dk1"/>
                </a:solidFill>
                <a:latin typeface="Times New Roman"/>
                <a:ea typeface="Times New Roman"/>
                <a:cs typeface="Times New Roman"/>
                <a:sym typeface="Times New Roman"/>
              </a:rPr>
              <a:t>     Sentrix optimizes resource management by using real-time data to identify high-priority areas, enabling effective allocation of personnel and equipment. It enhances strategic planning with data-driven insights, improving public safety and community trust.</a:t>
            </a:r>
            <a:endParaRPr sz="2800">
              <a:solidFill>
                <a:schemeClr val="dk1"/>
              </a:solidFill>
              <a:latin typeface="Times New Roman"/>
              <a:ea typeface="Times New Roman"/>
              <a:cs typeface="Times New Roman"/>
              <a:sym typeface="Times New Roman"/>
            </a:endParaRPr>
          </a:p>
          <a:p>
            <a:pPr marL="0" lvl="0" indent="0" algn="l" rtl="0">
              <a:spcBef>
                <a:spcPts val="0"/>
              </a:spcBef>
              <a:spcAft>
                <a:spcPts val="0"/>
              </a:spcAft>
              <a:buClr>
                <a:schemeClr val="dk1"/>
              </a:buClr>
              <a:buFont typeface="Arial"/>
              <a:buNone/>
            </a:pPr>
            <a:r>
              <a:rPr lang="en-US" sz="2800" b="1" u="sng">
                <a:solidFill>
                  <a:schemeClr val="dk1"/>
                </a:solidFill>
                <a:latin typeface="Times New Roman"/>
                <a:ea typeface="Times New Roman"/>
                <a:cs typeface="Times New Roman"/>
                <a:sym typeface="Times New Roman"/>
              </a:rPr>
              <a:t>6. Shortest Path Navigation :</a:t>
            </a:r>
            <a:endParaRPr sz="2800">
              <a:solidFill>
                <a:schemeClr val="dk1"/>
              </a:solidFill>
              <a:latin typeface="Times New Roman"/>
              <a:ea typeface="Times New Roman"/>
              <a:cs typeface="Times New Roman"/>
              <a:sym typeface="Times New Roman"/>
            </a:endParaRPr>
          </a:p>
          <a:p>
            <a:pPr marL="0" lvl="0" indent="0" algn="just" rtl="0">
              <a:spcBef>
                <a:spcPts val="0"/>
              </a:spcBef>
              <a:spcAft>
                <a:spcPts val="0"/>
              </a:spcAft>
              <a:buNone/>
            </a:pPr>
            <a:r>
              <a:rPr lang="en-US" sz="2800">
                <a:solidFill>
                  <a:schemeClr val="dk1"/>
                </a:solidFill>
                <a:latin typeface="Times New Roman"/>
                <a:ea typeface="Times New Roman"/>
                <a:cs typeface="Times New Roman"/>
                <a:sym typeface="Times New Roman"/>
              </a:rPr>
              <a:t>         Sentrix provides optimized real-time routing for law enforcement using GPS to calculate the fastest routes based on traffic conditions and road closures, with options for route customization to avoid high-traffic areas.</a:t>
            </a:r>
            <a:endParaRPr sz="2800">
              <a:solidFill>
                <a:schemeClr val="dk1"/>
              </a:solidFill>
              <a:latin typeface="Times New Roman"/>
              <a:ea typeface="Times New Roman"/>
              <a:cs typeface="Times New Roman"/>
              <a:sym typeface="Times New Roman"/>
            </a:endParaRPr>
          </a:p>
        </p:txBody>
      </p:sp>
      <p:sp>
        <p:nvSpPr>
          <p:cNvPr id="136" name="Google Shape;136;p9"/>
          <p:cNvSpPr/>
          <p:nvPr/>
        </p:nvSpPr>
        <p:spPr>
          <a:xfrm>
            <a:off x="234891" y="201335"/>
            <a:ext cx="11778000" cy="6442800"/>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a:solidFill>
                <a:schemeClr val="lt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8</a:t>
            </a:fld>
            <a:endParaRPr/>
          </a:p>
        </p:txBody>
      </p:sp>
      <p:sp>
        <p:nvSpPr>
          <p:cNvPr id="142" name="Google Shape;142;p3"/>
          <p:cNvSpPr txBox="1"/>
          <p:nvPr/>
        </p:nvSpPr>
        <p:spPr>
          <a:xfrm>
            <a:off x="386247" y="236173"/>
            <a:ext cx="3623691"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sng" strike="noStrike" cap="none">
                <a:solidFill>
                  <a:schemeClr val="dk1"/>
                </a:solidFill>
                <a:latin typeface="Times New Roman"/>
                <a:ea typeface="Times New Roman"/>
                <a:cs typeface="Times New Roman"/>
                <a:sym typeface="Times New Roman"/>
              </a:rPr>
              <a:t>ARCHITECTURE DIAGRAM</a:t>
            </a:r>
            <a:endParaRPr sz="2000" b="1" u="sng">
              <a:solidFill>
                <a:schemeClr val="dk1"/>
              </a:solidFill>
              <a:latin typeface="Times New Roman"/>
              <a:ea typeface="Times New Roman"/>
              <a:cs typeface="Times New Roman"/>
              <a:sym typeface="Times New Roman"/>
            </a:endParaRPr>
          </a:p>
        </p:txBody>
      </p:sp>
      <p:sp>
        <p:nvSpPr>
          <p:cNvPr id="143" name="Google Shape;143;p3"/>
          <p:cNvSpPr/>
          <p:nvPr/>
        </p:nvSpPr>
        <p:spPr>
          <a:xfrm>
            <a:off x="207004" y="207610"/>
            <a:ext cx="11778000" cy="6442800"/>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4" name="Google Shape;144;p3"/>
          <p:cNvPicPr preferRelativeResize="0"/>
          <p:nvPr/>
        </p:nvPicPr>
        <p:blipFill>
          <a:blip r:embed="rId3">
            <a:alphaModFix/>
          </a:blip>
          <a:stretch>
            <a:fillRect/>
          </a:stretch>
        </p:blipFill>
        <p:spPr>
          <a:xfrm>
            <a:off x="468063" y="711563"/>
            <a:ext cx="11255875" cy="5644800"/>
          </a:xfrm>
          <a:prstGeom prst="rect">
            <a:avLst/>
          </a:prstGeom>
          <a:noFill/>
          <a:ln w="12700" cap="flat" cmpd="sng">
            <a:solidFill>
              <a:schemeClr val="dk1"/>
            </a:solidFill>
            <a:prstDash val="solid"/>
            <a:miter lim="8000"/>
            <a:headEnd type="none" w="sm" len="sm"/>
            <a:tailEnd type="none" w="sm" len="sm"/>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9</a:t>
            </a:fld>
            <a:endParaRPr/>
          </a:p>
        </p:txBody>
      </p:sp>
      <p:sp>
        <p:nvSpPr>
          <p:cNvPr id="150" name="Google Shape;150;p12"/>
          <p:cNvSpPr/>
          <p:nvPr/>
        </p:nvSpPr>
        <p:spPr>
          <a:xfrm>
            <a:off x="206991" y="207610"/>
            <a:ext cx="11778000" cy="6442800"/>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1" name="Google Shape;151;p12"/>
          <p:cNvSpPr txBox="1"/>
          <p:nvPr/>
        </p:nvSpPr>
        <p:spPr>
          <a:xfrm>
            <a:off x="746448" y="569168"/>
            <a:ext cx="36483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3200" b="1" u="sng">
              <a:solidFill>
                <a:schemeClr val="dk1"/>
              </a:solidFill>
              <a:latin typeface="Times New Roman"/>
              <a:ea typeface="Times New Roman"/>
              <a:cs typeface="Times New Roman"/>
              <a:sym typeface="Times New Roman"/>
            </a:endParaRPr>
          </a:p>
        </p:txBody>
      </p:sp>
      <p:pic>
        <p:nvPicPr>
          <p:cNvPr id="152" name="Google Shape;152;p12"/>
          <p:cNvPicPr preferRelativeResize="0"/>
          <p:nvPr/>
        </p:nvPicPr>
        <p:blipFill rotWithShape="1">
          <a:blip r:embed="rId3">
            <a:alphaModFix/>
          </a:blip>
          <a:srcRect b="4625"/>
          <a:stretch/>
        </p:blipFill>
        <p:spPr>
          <a:xfrm>
            <a:off x="1239700" y="805175"/>
            <a:ext cx="10607350" cy="5845225"/>
          </a:xfrm>
          <a:prstGeom prst="rect">
            <a:avLst/>
          </a:prstGeom>
          <a:noFill/>
          <a:ln>
            <a:noFill/>
          </a:ln>
        </p:spPr>
      </p:pic>
      <p:sp>
        <p:nvSpPr>
          <p:cNvPr id="153" name="Google Shape;153;p12"/>
          <p:cNvSpPr txBox="1"/>
          <p:nvPr/>
        </p:nvSpPr>
        <p:spPr>
          <a:xfrm>
            <a:off x="746450" y="196225"/>
            <a:ext cx="5425800" cy="44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Font typeface="Arial"/>
              <a:buNone/>
            </a:pPr>
            <a:r>
              <a:rPr lang="en-US" sz="3200" b="1" u="sng">
                <a:solidFill>
                  <a:schemeClr val="dk1"/>
                </a:solidFill>
                <a:latin typeface="Times New Roman"/>
                <a:ea typeface="Times New Roman"/>
                <a:cs typeface="Times New Roman"/>
                <a:sym typeface="Times New Roman"/>
              </a:rPr>
              <a:t>USE CASE DIAGRAM:</a:t>
            </a:r>
            <a:endParaRPr sz="28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1148</Words>
  <Application>Microsoft Office PowerPoint</Application>
  <PresentationFormat>Widescreen</PresentationFormat>
  <Paragraphs>133</Paragraphs>
  <Slides>24</Slides>
  <Notes>24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2022PECCS259</dc:creator>
  <cp:lastModifiedBy>saru priya</cp:lastModifiedBy>
  <cp:revision>1</cp:revision>
  <dcterms:created xsi:type="dcterms:W3CDTF">2024-07-12T07:30:27Z</dcterms:created>
  <dcterms:modified xsi:type="dcterms:W3CDTF">2024-10-17T15:15:52Z</dcterms:modified>
</cp:coreProperties>
</file>